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4" r:id="rId2"/>
    <p:sldId id="339" r:id="rId3"/>
    <p:sldId id="351" r:id="rId4"/>
    <p:sldId id="352" r:id="rId5"/>
    <p:sldId id="353" r:id="rId6"/>
    <p:sldId id="354" r:id="rId7"/>
    <p:sldId id="355" r:id="rId8"/>
    <p:sldId id="356" r:id="rId9"/>
    <p:sldId id="358" r:id="rId10"/>
    <p:sldId id="357" r:id="rId11"/>
    <p:sldId id="359" r:id="rId12"/>
    <p:sldId id="348" r:id="rId13"/>
    <p:sldId id="350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EFF2895D-C659-46BE-89ED-A1F293E1D042}">
          <p14:sldIdLst>
            <p14:sldId id="334"/>
            <p14:sldId id="339"/>
            <p14:sldId id="351"/>
            <p14:sldId id="352"/>
            <p14:sldId id="353"/>
            <p14:sldId id="354"/>
            <p14:sldId id="355"/>
            <p14:sldId id="356"/>
            <p14:sldId id="358"/>
            <p14:sldId id="357"/>
            <p14:sldId id="359"/>
            <p14:sldId id="348"/>
            <p14:sldId id="350"/>
          </p14:sldIdLst>
        </p14:section>
        <p14:section name="Seção sem Título" id="{1E9BFEB8-2045-4EC4-A502-D5C9E912C9E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o mendes" initials="rm" lastIdx="1" clrIdx="0">
    <p:extLst>
      <p:ext uri="{19B8F6BF-5375-455C-9EA6-DF929625EA0E}">
        <p15:presenceInfo xmlns:p15="http://schemas.microsoft.com/office/powerpoint/2012/main" userId="788d42068c40e5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62E2D-CEE1-4F57-93F7-9E959A18137D}" type="datetimeFigureOut">
              <a:rPr lang="pt-BR" smtClean="0"/>
              <a:t>13/11/2022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AC7B5-BDCA-4F2F-A884-AD7F7E6ABA9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3358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2670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5193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243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8300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8873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4278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0027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4081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387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66B1-1E52-42C9-8EA1-E5F924F4A5CD}" type="datetimeFigureOut">
              <a:rPr lang="pt-BR" smtClean="0"/>
              <a:t>13/11/2022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DD2D-1F3D-4A3D-AD7C-54F98D3877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745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66B1-1E52-42C9-8EA1-E5F924F4A5CD}" type="datetimeFigureOut">
              <a:rPr lang="pt-BR" smtClean="0"/>
              <a:t>13/11/2022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DD2D-1F3D-4A3D-AD7C-54F98D3877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727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66B1-1E52-42C9-8EA1-E5F924F4A5CD}" type="datetimeFigureOut">
              <a:rPr lang="pt-BR" smtClean="0"/>
              <a:t>13/11/2022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DD2D-1F3D-4A3D-AD7C-54F98D3877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497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66B1-1E52-42C9-8EA1-E5F924F4A5CD}" type="datetimeFigureOut">
              <a:rPr lang="pt-BR" smtClean="0"/>
              <a:t>13/11/2022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DD2D-1F3D-4A3D-AD7C-54F98D3877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787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66B1-1E52-42C9-8EA1-E5F924F4A5CD}" type="datetimeFigureOut">
              <a:rPr lang="pt-BR" smtClean="0"/>
              <a:t>13/11/2022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DD2D-1F3D-4A3D-AD7C-54F98D3877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08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66B1-1E52-42C9-8EA1-E5F924F4A5CD}" type="datetimeFigureOut">
              <a:rPr lang="pt-BR" smtClean="0"/>
              <a:t>13/11/2022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DD2D-1F3D-4A3D-AD7C-54F98D3877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029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66B1-1E52-42C9-8EA1-E5F924F4A5CD}" type="datetimeFigureOut">
              <a:rPr lang="pt-BR" smtClean="0"/>
              <a:t>13/11/2022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DD2D-1F3D-4A3D-AD7C-54F98D3877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623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66B1-1E52-42C9-8EA1-E5F924F4A5CD}" type="datetimeFigureOut">
              <a:rPr lang="pt-BR" smtClean="0"/>
              <a:t>13/11/2022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DD2D-1F3D-4A3D-AD7C-54F98D3877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806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66B1-1E52-42C9-8EA1-E5F924F4A5CD}" type="datetimeFigureOut">
              <a:rPr lang="pt-BR" smtClean="0"/>
              <a:t>13/11/2022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DD2D-1F3D-4A3D-AD7C-54F98D3877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248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66B1-1E52-42C9-8EA1-E5F924F4A5CD}" type="datetimeFigureOut">
              <a:rPr lang="pt-BR" smtClean="0"/>
              <a:t>13/11/2022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DD2D-1F3D-4A3D-AD7C-54F98D3877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933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366B1-1E52-42C9-8EA1-E5F924F4A5CD}" type="datetimeFigureOut">
              <a:rPr lang="pt-BR" smtClean="0"/>
              <a:t>13/11/2022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3DD2D-1F3D-4A3D-AD7C-54F98D3877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969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366B1-1E52-42C9-8EA1-E5F924F4A5CD}" type="datetimeFigureOut">
              <a:rPr lang="pt-BR" smtClean="0"/>
              <a:t>13/11/2022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3DD2D-1F3D-4A3D-AD7C-54F98D3877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5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4670DD2B-878F-4F18-A45D-8431EC2762F4}"/>
              </a:ext>
            </a:extLst>
          </p:cNvPr>
          <p:cNvSpPr/>
          <p:nvPr/>
        </p:nvSpPr>
        <p:spPr>
          <a:xfrm>
            <a:off x="2550850" y="390402"/>
            <a:ext cx="84130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cap="all" dirty="0">
                <a:solidFill>
                  <a:srgbClr val="002060"/>
                </a:solidFill>
                <a:latin typeface="Oswald" panose="02000503000000000000" pitchFamily="2" charset="0"/>
              </a:rPr>
              <a:t>Conceito</a:t>
            </a:r>
          </a:p>
          <a:p>
            <a:pPr algn="just"/>
            <a:endParaRPr lang="pt-BR" sz="2600" cap="all" dirty="0">
              <a:solidFill>
                <a:srgbClr val="002060"/>
              </a:solidFill>
              <a:latin typeface="Oswald" panose="02000503000000000000" pitchFamily="2" charset="0"/>
            </a:endParaRPr>
          </a:p>
          <a:p>
            <a:pPr algn="just"/>
            <a:r>
              <a:rPr lang="pt-BR" sz="2600" dirty="0">
                <a:latin typeface="Oswald" panose="02000503000000000000" pitchFamily="2" charset="0"/>
              </a:rPr>
              <a:t>Potenciação é a forma de abreviar a multiplicação de uma sequência de fatores iguais. </a:t>
            </a:r>
            <a:r>
              <a:rPr lang="es-ES_tradnl" sz="2600" dirty="0">
                <a:latin typeface="Oswald" panose="02000503000000000000" pitchFamily="2" charset="0"/>
              </a:rPr>
              <a:t>É</a:t>
            </a:r>
            <a:r>
              <a:rPr lang="es-ES_tradnl" altLang="pt-BR" sz="2600" dirty="0">
                <a:latin typeface="Oswald" panose="02000503000000000000" pitchFamily="2" charset="0"/>
              </a:rPr>
              <a:t> uma expressão que consta de uma BASE e um EXPOENTE.</a:t>
            </a:r>
            <a:endParaRPr lang="es-ES" altLang="pt-BR" sz="2600" dirty="0">
              <a:latin typeface="Oswald" panose="02000503000000000000" pitchFamily="2" charset="0"/>
            </a:endParaRPr>
          </a:p>
          <a:p>
            <a:pPr algn="just"/>
            <a:endParaRPr lang="pt-BR" sz="2600" dirty="0">
              <a:latin typeface="Oswald" panose="02000503000000000000" pitchFamily="2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03484" y="2622690"/>
            <a:ext cx="842592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200" b="1" dirty="0">
                <a:latin typeface="Oswald" panose="02000503000000000000" pitchFamily="2" charset="0"/>
              </a:rPr>
              <a:t>Veja</a:t>
            </a:r>
            <a:endParaRPr lang="es-ES" altLang="pt-BR" sz="2200" b="1" dirty="0">
              <a:latin typeface="Oswald" panose="02000503000000000000" pitchFamily="2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78777" y="4754741"/>
            <a:ext cx="37726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200" dirty="0">
                <a:latin typeface="Oswald" panose="02000503000000000000" pitchFamily="2" charset="0"/>
              </a:rPr>
              <a:t>2</a:t>
            </a:r>
            <a:endParaRPr lang="es-ES" altLang="pt-BR" sz="2200" dirty="0">
              <a:latin typeface="Oswald" panose="02000503000000000000" pitchFamily="2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441729" y="4534079"/>
            <a:ext cx="431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200">
                <a:latin typeface="Oswald" panose="02000503000000000000" pitchFamily="2" charset="0"/>
              </a:rPr>
              <a:t>4</a:t>
            </a:r>
            <a:endParaRPr lang="es-ES" altLang="pt-BR" sz="2200">
              <a:latin typeface="Oswald" panose="02000503000000000000" pitchFamily="2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817326" y="3241626"/>
            <a:ext cx="11525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200" b="1" dirty="0">
                <a:latin typeface="Oswald" panose="02000503000000000000" pitchFamily="2" charset="0"/>
              </a:rPr>
              <a:t>BASE</a:t>
            </a:r>
            <a:endParaRPr lang="es-ES" altLang="pt-BR" sz="2200" b="1" dirty="0">
              <a:latin typeface="Oswald" panose="02000503000000000000" pitchFamily="2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9638953" y="3279934"/>
            <a:ext cx="23050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200" b="1" dirty="0">
                <a:latin typeface="Oswald" panose="02000503000000000000" pitchFamily="2" charset="0"/>
              </a:rPr>
              <a:t>EXPOENTE</a:t>
            </a:r>
            <a:endParaRPr lang="es-ES" altLang="pt-BR" sz="2200" b="1" dirty="0">
              <a:latin typeface="Oswald" panose="02000503000000000000" pitchFamily="2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010813" y="5470247"/>
            <a:ext cx="15255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200" dirty="0">
                <a:latin typeface="Oswald" panose="02000503000000000000" pitchFamily="2" charset="0"/>
              </a:rPr>
              <a:t>(-5,3)</a:t>
            </a:r>
            <a:endParaRPr lang="es-ES" altLang="pt-BR" sz="2200" dirty="0">
              <a:latin typeface="Oswald" panose="02000503000000000000" pitchFamily="2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656041" y="5254804"/>
            <a:ext cx="431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200">
                <a:latin typeface="Oswald" panose="02000503000000000000" pitchFamily="2" charset="0"/>
              </a:rPr>
              <a:t>8</a:t>
            </a:r>
            <a:endParaRPr lang="es-ES" altLang="pt-BR" sz="2200">
              <a:latin typeface="Oswald" panose="02000503000000000000" pitchFamily="2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270370" y="3937179"/>
            <a:ext cx="5032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200" dirty="0">
                <a:latin typeface="Oswald" panose="02000503000000000000" pitchFamily="2" charset="0"/>
              </a:rPr>
              <a:t>a</a:t>
            </a:r>
            <a:endParaRPr lang="es-ES" altLang="pt-BR" sz="2200" dirty="0">
              <a:latin typeface="Oswald" panose="02000503000000000000" pitchFamily="2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441729" y="3716516"/>
            <a:ext cx="431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200" dirty="0">
                <a:latin typeface="Oswald" panose="02000503000000000000" pitchFamily="2" charset="0"/>
              </a:rPr>
              <a:t>b</a:t>
            </a:r>
            <a:endParaRPr lang="es-ES" altLang="pt-BR" sz="2200" dirty="0"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40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31914 -0.0493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1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55117 0.0111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31915 -0.049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1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59259E-6 L 0.55117 0.0111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0.31354 -0.024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51992 0.0173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9" grpId="1"/>
      <p:bldP spid="10" grpId="0"/>
      <p:bldP spid="10" grpId="1"/>
      <p:bldP spid="11" grpId="0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34504" t="26375" r="27862" b="25391"/>
          <a:stretch/>
        </p:blipFill>
        <p:spPr>
          <a:xfrm>
            <a:off x="2612516" y="486858"/>
            <a:ext cx="6336704" cy="456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2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35057" t="26375" r="22328" b="20469"/>
          <a:stretch/>
        </p:blipFill>
        <p:spPr>
          <a:xfrm>
            <a:off x="2508014" y="404664"/>
            <a:ext cx="7128792" cy="499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22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E0EDAA0-8145-40FA-8939-9EEED6097493}"/>
              </a:ext>
            </a:extLst>
          </p:cNvPr>
          <p:cNvSpPr/>
          <p:nvPr/>
        </p:nvSpPr>
        <p:spPr>
          <a:xfrm>
            <a:off x="2600060" y="208170"/>
            <a:ext cx="4649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  <a:latin typeface="Oswald" panose="02000503000000000000" pitchFamily="2" charset="0"/>
              </a:rPr>
              <a:t>Base negativa e expoente ímpar</a:t>
            </a:r>
            <a:endParaRPr lang="pt-BR" sz="2800" dirty="0">
              <a:solidFill>
                <a:srgbClr val="002060"/>
              </a:solidFill>
              <a:effectLst/>
              <a:latin typeface="Oswald" panose="02000503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32D5A84-BF1B-48AA-B460-07F2D54F5086}"/>
              </a:ext>
            </a:extLst>
          </p:cNvPr>
          <p:cNvSpPr/>
          <p:nvPr/>
        </p:nvSpPr>
        <p:spPr>
          <a:xfrm>
            <a:off x="2600060" y="1227311"/>
            <a:ext cx="8368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Oswald" panose="02000503000000000000" pitchFamily="2" charset="0"/>
              </a:rPr>
              <a:t>Quando a base é negativa e o expoente é ímpar o resultado será negativo, veja o jogo de sinais em subtração.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C5E083A-12CD-4409-89C1-BDD219415C1E}"/>
              </a:ext>
            </a:extLst>
          </p:cNvPr>
          <p:cNvSpPr/>
          <p:nvPr/>
        </p:nvSpPr>
        <p:spPr>
          <a:xfrm>
            <a:off x="2600060" y="2471977"/>
            <a:ext cx="2263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Oswald" panose="02000503000000000000" pitchFamily="2" charset="0"/>
              </a:rPr>
              <a:t>Exemplo: (-2)</a:t>
            </a:r>
            <a:r>
              <a:rPr lang="pt-BR" sz="2400" baseline="30000" dirty="0">
                <a:latin typeface="Oswald" panose="02000503000000000000" pitchFamily="2" charset="0"/>
              </a:rPr>
              <a:t>3</a:t>
            </a:r>
            <a:r>
              <a:rPr lang="pt-BR" sz="2400" dirty="0">
                <a:latin typeface="Oswald" panose="02000503000000000000" pitchFamily="2" charset="0"/>
              </a:rPr>
              <a:t> = -8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7306002-979B-4DB3-A078-4C85002EF881}"/>
              </a:ext>
            </a:extLst>
          </p:cNvPr>
          <p:cNvSpPr/>
          <p:nvPr/>
        </p:nvSpPr>
        <p:spPr>
          <a:xfrm>
            <a:off x="2600060" y="3347311"/>
            <a:ext cx="4294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  <a:latin typeface="Oswald" panose="02000503000000000000" pitchFamily="2" charset="0"/>
              </a:rPr>
              <a:t>Base negativa e expoente par</a:t>
            </a:r>
            <a:endParaRPr lang="pt-BR" sz="2800" dirty="0">
              <a:solidFill>
                <a:srgbClr val="002060"/>
              </a:solidFill>
              <a:effectLst/>
              <a:latin typeface="Oswald" panose="02000503000000000000" pitchFamily="2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B9E1B75-A523-4F9C-992D-B216E845DA76}"/>
              </a:ext>
            </a:extLst>
          </p:cNvPr>
          <p:cNvSpPr/>
          <p:nvPr/>
        </p:nvSpPr>
        <p:spPr>
          <a:xfrm>
            <a:off x="2600060" y="4175130"/>
            <a:ext cx="8887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Oswald" panose="02000503000000000000" pitchFamily="2" charset="0"/>
              </a:rPr>
              <a:t>Quando a base é negativa e o expoente é par o resultado é positivo, veja o jogo de sinais em subtração.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FB54505-2C02-4995-A396-6FF1DD839AD0}"/>
              </a:ext>
            </a:extLst>
          </p:cNvPr>
          <p:cNvSpPr/>
          <p:nvPr/>
        </p:nvSpPr>
        <p:spPr>
          <a:xfrm>
            <a:off x="2600060" y="5335250"/>
            <a:ext cx="2369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Oswald" panose="02000503000000000000" pitchFamily="2" charset="0"/>
              </a:rPr>
              <a:t>Exemplo: (-5)</a:t>
            </a:r>
            <a:r>
              <a:rPr lang="pt-BR" sz="2400" baseline="30000" dirty="0">
                <a:latin typeface="Oswald" panose="02000503000000000000" pitchFamily="2" charset="0"/>
              </a:rPr>
              <a:t>2</a:t>
            </a:r>
            <a:r>
              <a:rPr lang="pt-BR" sz="2400" dirty="0">
                <a:latin typeface="Oswald" panose="02000503000000000000" pitchFamily="2" charset="0"/>
              </a:rPr>
              <a:t> = 25</a:t>
            </a:r>
          </a:p>
        </p:txBody>
      </p:sp>
    </p:spTree>
    <p:extLst>
      <p:ext uri="{BB962C8B-B14F-4D97-AF65-F5344CB8AC3E}">
        <p14:creationId xmlns:p14="http://schemas.microsoft.com/office/powerpoint/2010/main" val="264986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286A5C1-A1B6-4946-A0D8-6EA82D2213FB}"/>
              </a:ext>
            </a:extLst>
          </p:cNvPr>
          <p:cNvSpPr/>
          <p:nvPr/>
        </p:nvSpPr>
        <p:spPr>
          <a:xfrm>
            <a:off x="2331660" y="172660"/>
            <a:ext cx="2839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  <a:latin typeface="Oswald" panose="02000503000000000000" pitchFamily="2" charset="0"/>
              </a:rPr>
              <a:t>Potência de um produto</a:t>
            </a:r>
            <a:endParaRPr lang="pt-BR" sz="2400" dirty="0">
              <a:solidFill>
                <a:srgbClr val="002060"/>
              </a:solidFill>
              <a:effectLst/>
              <a:latin typeface="Oswald" panose="02000503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EB6900A-490E-4BF9-96F5-B275B681EF1B}"/>
              </a:ext>
            </a:extLst>
          </p:cNvPr>
          <p:cNvSpPr/>
          <p:nvPr/>
        </p:nvSpPr>
        <p:spPr>
          <a:xfrm>
            <a:off x="2331660" y="647359"/>
            <a:ext cx="82621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Oswald" panose="02000503000000000000" pitchFamily="2" charset="0"/>
              </a:rPr>
              <a:t>Devemos atribuir o expoente aos fatores do produto.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Oswald" panose="02000503000000000000" pitchFamily="2" charset="0"/>
              </a:rPr>
              <a:t>(a . b)</a:t>
            </a:r>
            <a:r>
              <a:rPr lang="pt-BR" sz="2000" baseline="30000" dirty="0">
                <a:latin typeface="Oswald" panose="02000503000000000000" pitchFamily="2" charset="0"/>
              </a:rPr>
              <a:t>n</a:t>
            </a:r>
            <a:r>
              <a:rPr lang="pt-BR" sz="2000" dirty="0">
                <a:latin typeface="Oswald" panose="02000503000000000000" pitchFamily="2" charset="0"/>
              </a:rPr>
              <a:t> = (</a:t>
            </a:r>
            <a:r>
              <a:rPr lang="pt-BR" sz="2000" dirty="0" err="1">
                <a:latin typeface="Oswald" panose="02000503000000000000" pitchFamily="2" charset="0"/>
              </a:rPr>
              <a:t>a</a:t>
            </a:r>
            <a:r>
              <a:rPr lang="pt-BR" sz="2000" baseline="30000" dirty="0" err="1">
                <a:latin typeface="Oswald" panose="02000503000000000000" pitchFamily="2" charset="0"/>
              </a:rPr>
              <a:t>n</a:t>
            </a:r>
            <a:r>
              <a:rPr lang="pt-BR" sz="2000" dirty="0">
                <a:latin typeface="Oswald" panose="02000503000000000000" pitchFamily="2" charset="0"/>
              </a:rPr>
              <a:t> . </a:t>
            </a:r>
            <a:r>
              <a:rPr lang="pt-BR" sz="2000" dirty="0" err="1">
                <a:latin typeface="Oswald" panose="02000503000000000000" pitchFamily="2" charset="0"/>
              </a:rPr>
              <a:t>b</a:t>
            </a:r>
            <a:r>
              <a:rPr lang="pt-BR" sz="2000" baseline="30000" dirty="0" err="1">
                <a:latin typeface="Oswald" panose="02000503000000000000" pitchFamily="2" charset="0"/>
              </a:rPr>
              <a:t>n</a:t>
            </a:r>
            <a:r>
              <a:rPr lang="pt-BR" sz="2000" dirty="0">
                <a:latin typeface="Oswald" panose="02000503000000000000" pitchFamily="2" charset="0"/>
              </a:rPr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Oswald" panose="02000503000000000000" pitchFamily="2" charset="0"/>
              </a:rPr>
              <a:t>Exemplo: (2 . 3)</a:t>
            </a:r>
            <a:r>
              <a:rPr lang="pt-BR" sz="2000" baseline="30000" dirty="0">
                <a:latin typeface="Oswald" panose="02000503000000000000" pitchFamily="2" charset="0"/>
              </a:rPr>
              <a:t>2</a:t>
            </a:r>
            <a:r>
              <a:rPr lang="pt-BR" sz="2000" dirty="0">
                <a:latin typeface="Oswald" panose="02000503000000000000" pitchFamily="2" charset="0"/>
              </a:rPr>
              <a:t> = (2</a:t>
            </a:r>
            <a:r>
              <a:rPr lang="pt-BR" sz="2000" baseline="30000" dirty="0">
                <a:latin typeface="Oswald" panose="02000503000000000000" pitchFamily="2" charset="0"/>
              </a:rPr>
              <a:t>2</a:t>
            </a:r>
            <a:r>
              <a:rPr lang="pt-BR" sz="2000" dirty="0">
                <a:latin typeface="Oswald" panose="02000503000000000000" pitchFamily="2" charset="0"/>
              </a:rPr>
              <a:t> . 3</a:t>
            </a:r>
            <a:r>
              <a:rPr lang="pt-BR" sz="2000" baseline="30000" dirty="0">
                <a:latin typeface="Oswald" panose="02000503000000000000" pitchFamily="2" charset="0"/>
              </a:rPr>
              <a:t>2</a:t>
            </a:r>
            <a:r>
              <a:rPr lang="pt-BR" sz="2000" dirty="0">
                <a:latin typeface="Oswald" panose="02000503000000000000" pitchFamily="2" charset="0"/>
              </a:rPr>
              <a:t>) = 2 . 2 . 3 . 3 = 36</a:t>
            </a:r>
            <a:endParaRPr lang="pt-BR" sz="2000" i="0" dirty="0">
              <a:effectLst/>
              <a:latin typeface="Oswald" panose="02000503000000000000" pitchFamily="2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17A7F73-2760-40CB-AB59-73FD28880C64}"/>
              </a:ext>
            </a:extLst>
          </p:cNvPr>
          <p:cNvSpPr/>
          <p:nvPr/>
        </p:nvSpPr>
        <p:spPr>
          <a:xfrm>
            <a:off x="2331660" y="1858454"/>
            <a:ext cx="3978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000" dirty="0">
                <a:solidFill>
                  <a:srgbClr val="002060"/>
                </a:solidFill>
                <a:latin typeface="Oswald" panose="02000503000000000000" pitchFamily="2" charset="0"/>
              </a:rPr>
              <a:t>Divisão de potências de mesmo expoente</a:t>
            </a:r>
            <a:endParaRPr lang="pt-BR" sz="2000" dirty="0">
              <a:solidFill>
                <a:srgbClr val="002060"/>
              </a:solidFill>
              <a:effectLst/>
              <a:latin typeface="Oswald" panose="02000503000000000000" pitchFamily="2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DF7D71D-DC05-4868-8ACF-1236E23673F9}"/>
              </a:ext>
            </a:extLst>
          </p:cNvPr>
          <p:cNvSpPr/>
          <p:nvPr/>
        </p:nvSpPr>
        <p:spPr>
          <a:xfrm>
            <a:off x="2331660" y="2449928"/>
            <a:ext cx="8559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Oswald" panose="02000503000000000000" pitchFamily="2" charset="0"/>
              </a:rPr>
              <a:t>Numa divisão com expoente devemos elevar tanto o numerador quanto o denominador ao expoente.</a:t>
            </a:r>
          </a:p>
        </p:txBody>
      </p:sp>
      <p:pic>
        <p:nvPicPr>
          <p:cNvPr id="7170" name="Picture 2" descr="Divisão de potências de mesmo expoente">
            <a:extLst>
              <a:ext uri="{FF2B5EF4-FFF2-40B4-BE49-F238E27FC236}">
                <a16:creationId xmlns:a16="http://schemas.microsoft.com/office/drawing/2014/main" id="{4C3E3A04-A47A-4E44-B0FC-3A3170587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660" y="3623967"/>
            <a:ext cx="48196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35874BB-93D3-48A9-A444-6820E5AABB24}"/>
              </a:ext>
            </a:extLst>
          </p:cNvPr>
          <p:cNvSpPr/>
          <p:nvPr/>
        </p:nvSpPr>
        <p:spPr>
          <a:xfrm>
            <a:off x="2331660" y="4666647"/>
            <a:ext cx="1003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Oswald" panose="02000503000000000000" pitchFamily="2" charset="0"/>
              </a:rPr>
              <a:t>Exemplo:</a:t>
            </a:r>
          </a:p>
        </p:txBody>
      </p:sp>
      <p:pic>
        <p:nvPicPr>
          <p:cNvPr id="7172" name="Picture 4" descr="Divisão de potências de mesmo expoente">
            <a:extLst>
              <a:ext uri="{FF2B5EF4-FFF2-40B4-BE49-F238E27FC236}">
                <a16:creationId xmlns:a16="http://schemas.microsoft.com/office/drawing/2014/main" id="{C5440DD9-9A72-463C-AB18-F14D7B6FC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660" y="5191958"/>
            <a:ext cx="468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1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F9C8CB7-2F38-4E0C-BDB5-528EAF25B21C}"/>
              </a:ext>
            </a:extLst>
          </p:cNvPr>
          <p:cNvSpPr/>
          <p:nvPr/>
        </p:nvSpPr>
        <p:spPr>
          <a:xfrm>
            <a:off x="2568604" y="234804"/>
            <a:ext cx="3716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  <a:latin typeface="Oswald" panose="02000503000000000000" pitchFamily="2" charset="0"/>
              </a:rPr>
              <a:t>Definição de potenciação</a:t>
            </a:r>
            <a:endParaRPr lang="pt-BR" sz="2800" dirty="0">
              <a:solidFill>
                <a:srgbClr val="002060"/>
              </a:solidFill>
              <a:effectLst/>
              <a:latin typeface="Oswald" panose="02000503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471636A-493F-4625-9E9C-784FB504D678}"/>
              </a:ext>
            </a:extLst>
          </p:cNvPr>
          <p:cNvSpPr/>
          <p:nvPr/>
        </p:nvSpPr>
        <p:spPr>
          <a:xfrm>
            <a:off x="2568604" y="916593"/>
            <a:ext cx="8910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Oswald" panose="02000503000000000000" pitchFamily="2" charset="0"/>
              </a:rPr>
              <a:t>Seja um número real a e um número natural n, com n &gt; 1, chamamos de potência de base a e expoente n o número </a:t>
            </a:r>
            <a:r>
              <a:rPr lang="pt-BR" sz="2400" dirty="0" err="1">
                <a:latin typeface="Oswald" panose="02000503000000000000" pitchFamily="2" charset="0"/>
              </a:rPr>
              <a:t>a</a:t>
            </a:r>
            <a:r>
              <a:rPr lang="pt-BR" sz="2400" baseline="30000" dirty="0" err="1">
                <a:latin typeface="Oswald" panose="02000503000000000000" pitchFamily="2" charset="0"/>
              </a:rPr>
              <a:t>n</a:t>
            </a:r>
            <a:r>
              <a:rPr lang="pt-BR" sz="2400" dirty="0">
                <a:latin typeface="Oswald" panose="02000503000000000000" pitchFamily="2" charset="0"/>
              </a:rPr>
              <a:t>, isto é, o produto de n fatores iguais a </a:t>
            </a:r>
            <a:r>
              <a:rPr lang="pt-BR" sz="2400" dirty="0" err="1">
                <a:latin typeface="Oswald" panose="02000503000000000000" pitchFamily="2" charset="0"/>
              </a:rPr>
              <a:t>a</a:t>
            </a:r>
            <a:r>
              <a:rPr lang="pt-BR" sz="2400" dirty="0">
                <a:latin typeface="Oswald" panose="02000503000000000000" pitchFamily="2" charset="0"/>
              </a:rPr>
              <a:t>.</a:t>
            </a:r>
          </a:p>
        </p:txBody>
      </p:sp>
      <p:pic>
        <p:nvPicPr>
          <p:cNvPr id="1026" name="Picture 2" descr="definição de potenciação">
            <a:extLst>
              <a:ext uri="{FF2B5EF4-FFF2-40B4-BE49-F238E27FC236}">
                <a16:creationId xmlns:a16="http://schemas.microsoft.com/office/drawing/2014/main" id="{1A522B79-C72A-401C-BB3A-0E667BAF8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604" y="2275491"/>
            <a:ext cx="40386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83378" y="3033999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4000" dirty="0">
                <a:latin typeface="Oswald" panose="02000503000000000000" pitchFamily="2" charset="0"/>
              </a:rPr>
              <a:t>2</a:t>
            </a:r>
            <a:endParaRPr lang="es-ES" altLang="pt-BR" sz="4000" dirty="0">
              <a:latin typeface="Oswald" panose="02000503000000000000" pitchFamily="2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72303" y="2813336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400" dirty="0">
                <a:latin typeface="Oswald" panose="02000503000000000000" pitchFamily="2" charset="0"/>
              </a:rPr>
              <a:t>4</a:t>
            </a:r>
            <a:endParaRPr lang="es-ES" altLang="pt-BR" sz="2400" dirty="0">
              <a:latin typeface="Oswald" panose="02000503000000000000" pitchFamily="2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567337" y="5018374"/>
            <a:ext cx="1368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dirty="0">
                <a:latin typeface="Oswald" panose="02000503000000000000" pitchFamily="2" charset="0"/>
              </a:rPr>
              <a:t>(-5,3)</a:t>
            </a:r>
            <a:endParaRPr lang="es-ES" altLang="pt-BR" dirty="0">
              <a:latin typeface="Oswald" panose="02000503000000000000" pitchFamily="2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475540" y="4789774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400">
                <a:latin typeface="Oswald" panose="02000503000000000000" pitchFamily="2" charset="0"/>
              </a:rPr>
              <a:t>5</a:t>
            </a:r>
            <a:endParaRPr lang="es-ES" altLang="pt-BR" sz="2400">
              <a:latin typeface="Oswald" panose="02000503000000000000" pitchFamily="2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259640" y="3072099"/>
            <a:ext cx="504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dirty="0">
                <a:latin typeface="Oswald" panose="02000503000000000000" pitchFamily="2" charset="0"/>
              </a:rPr>
              <a:t>=</a:t>
            </a:r>
            <a:endParaRPr lang="es-ES" altLang="pt-BR" dirty="0">
              <a:latin typeface="Oswald" panose="02000503000000000000" pitchFamily="2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691440" y="3029236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4000" dirty="0">
                <a:latin typeface="Oswald" panose="02000503000000000000" pitchFamily="2" charset="0"/>
              </a:rPr>
              <a:t>2</a:t>
            </a:r>
            <a:endParaRPr lang="es-ES" altLang="pt-BR" sz="4000" dirty="0">
              <a:latin typeface="Oswald" panose="02000503000000000000" pitchFamily="2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267703" y="3029236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4000">
                <a:latin typeface="Oswald" panose="02000503000000000000" pitchFamily="2" charset="0"/>
              </a:rPr>
              <a:t>2</a:t>
            </a:r>
            <a:endParaRPr lang="es-ES" altLang="pt-BR" sz="4000">
              <a:latin typeface="Oswald" panose="02000503000000000000" pitchFamily="2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770940" y="3029236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4000">
                <a:latin typeface="Oswald" panose="02000503000000000000" pitchFamily="2" charset="0"/>
              </a:rPr>
              <a:t>2</a:t>
            </a:r>
            <a:endParaRPr lang="es-ES" altLang="pt-BR" sz="4000">
              <a:latin typeface="Oswald" panose="02000503000000000000" pitchFamily="2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5275765" y="3048286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4000">
                <a:latin typeface="Oswald" panose="02000503000000000000" pitchFamily="2" charset="0"/>
              </a:rPr>
              <a:t>2</a:t>
            </a:r>
            <a:endParaRPr lang="es-ES" altLang="pt-BR" sz="4000">
              <a:latin typeface="Oswald" panose="02000503000000000000" pitchFamily="2" charset="0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4053390" y="3189574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000">
                <a:latin typeface="Oswald" panose="02000503000000000000" pitchFamily="2" charset="0"/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4556628" y="3219736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000">
                <a:latin typeface="Oswald" panose="02000503000000000000" pitchFamily="2" charset="0"/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5088440" y="3205449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000">
                <a:latin typeface="Oswald" panose="02000503000000000000" pitchFamily="2" charset="0"/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6499728" y="2975261"/>
            <a:ext cx="4105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000">
                <a:latin typeface="Oswald" panose="02000503000000000000" pitchFamily="2" charset="0"/>
                <a:sym typeface="Symbol" panose="05050102010706020507" pitchFamily="18" charset="2"/>
              </a:rPr>
              <a:t>O 2 se multiplica por si mesmo as vezes que indica o expoente 4.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3648578" y="5042186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>
                <a:latin typeface="Oswald" panose="02000503000000000000" pitchFamily="2" charset="0"/>
              </a:rPr>
              <a:t>=</a:t>
            </a:r>
            <a:endParaRPr lang="es-ES" altLang="pt-BR">
              <a:latin typeface="Oswald" panose="02000503000000000000" pitchFamily="2" charset="0"/>
            </a:endParaRP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3980365" y="5007261"/>
            <a:ext cx="1368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>
                <a:latin typeface="Oswald" panose="02000503000000000000" pitchFamily="2" charset="0"/>
              </a:rPr>
              <a:t>(-5,3)</a:t>
            </a:r>
            <a:endParaRPr lang="es-ES" altLang="pt-BR">
              <a:latin typeface="Oswald" panose="02000503000000000000" pitchFamily="2" charset="0"/>
            </a:endParaRP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5204328" y="5005674"/>
            <a:ext cx="1368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>
                <a:latin typeface="Oswald" panose="02000503000000000000" pitchFamily="2" charset="0"/>
              </a:rPr>
              <a:t>(-5,3)</a:t>
            </a:r>
            <a:endParaRPr lang="es-ES" altLang="pt-BR">
              <a:latin typeface="Oswald" panose="02000503000000000000" pitchFamily="2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428290" y="5012024"/>
            <a:ext cx="1368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>
                <a:latin typeface="Oswald" panose="02000503000000000000" pitchFamily="2" charset="0"/>
              </a:rPr>
              <a:t>(-5,3)</a:t>
            </a:r>
            <a:endParaRPr lang="es-ES" altLang="pt-BR">
              <a:latin typeface="Oswald" panose="02000503000000000000" pitchFamily="2" charset="0"/>
            </a:endParaRP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7652253" y="5005674"/>
            <a:ext cx="1368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>
                <a:latin typeface="Oswald" panose="02000503000000000000" pitchFamily="2" charset="0"/>
              </a:rPr>
              <a:t>(-5,3)</a:t>
            </a:r>
            <a:endParaRPr lang="es-ES" altLang="pt-BR">
              <a:latin typeface="Oswald" panose="02000503000000000000" pitchFamily="2" charset="0"/>
            </a:endParaRP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8876215" y="5012024"/>
            <a:ext cx="1368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>
                <a:latin typeface="Oswald" panose="02000503000000000000" pitchFamily="2" charset="0"/>
              </a:rPr>
              <a:t>(-5,3)</a:t>
            </a:r>
            <a:endParaRPr lang="es-ES" altLang="pt-BR">
              <a:latin typeface="Oswald" panose="02000503000000000000" pitchFamily="2" charset="0"/>
            </a:endParaRP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5074153" y="5124736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000">
                <a:latin typeface="Oswald" panose="02000503000000000000" pitchFamily="2" charset="0"/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6298115" y="5135849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000">
                <a:latin typeface="Oswald" panose="02000503000000000000" pitchFamily="2" charset="0"/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8747628" y="5135849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000">
                <a:latin typeface="Oswald" panose="02000503000000000000" pitchFamily="2" charset="0"/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7523665" y="5135849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000">
                <a:latin typeface="Oswald" panose="02000503000000000000" pitchFamily="2" charset="0"/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6878022" y="5586886"/>
            <a:ext cx="47685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000" dirty="0" err="1">
                <a:latin typeface="Oswald" panose="02000503000000000000" pitchFamily="2" charset="0"/>
                <a:sym typeface="Symbol" panose="05050102010706020507" pitchFamily="18" charset="2"/>
              </a:rPr>
              <a:t>Obs</a:t>
            </a:r>
            <a:r>
              <a:rPr lang="es-ES_tradnl" altLang="pt-BR" sz="2000" dirty="0">
                <a:latin typeface="Oswald" panose="02000503000000000000" pitchFamily="2" charset="0"/>
                <a:sym typeface="Symbol" panose="05050102010706020507" pitchFamily="18" charset="2"/>
              </a:rPr>
              <a:t>: O </a:t>
            </a:r>
            <a:r>
              <a:rPr lang="es-ES_tradnl" altLang="pt-BR" sz="2000" dirty="0" err="1">
                <a:latin typeface="Oswald" panose="02000503000000000000" pitchFamily="2" charset="0"/>
                <a:sym typeface="Symbol" panose="05050102010706020507" pitchFamily="18" charset="2"/>
              </a:rPr>
              <a:t>Expoente</a:t>
            </a:r>
            <a:r>
              <a:rPr lang="es-ES_tradnl" altLang="pt-BR" sz="2000" dirty="0">
                <a:latin typeface="Oswald" panose="02000503000000000000" pitchFamily="2" charset="0"/>
                <a:sym typeface="Symbol" panose="05050102010706020507" pitchFamily="18" charset="2"/>
              </a:rPr>
              <a:t> 1 </a:t>
            </a:r>
            <a:r>
              <a:rPr lang="es-ES_tradnl" altLang="pt-BR" sz="2000" dirty="0" err="1">
                <a:latin typeface="Oswald" panose="02000503000000000000" pitchFamily="2" charset="0"/>
                <a:sym typeface="Symbol" panose="05050102010706020507" pitchFamily="18" charset="2"/>
              </a:rPr>
              <a:t>não</a:t>
            </a:r>
            <a:r>
              <a:rPr lang="es-ES_tradnl" altLang="pt-BR" sz="2000" dirty="0">
                <a:latin typeface="Oswald" panose="02000503000000000000" pitchFamily="2" charset="0"/>
                <a:sym typeface="Symbol" panose="05050102010706020507" pitchFamily="18" charset="2"/>
              </a:rPr>
              <a:t> se </a:t>
            </a:r>
            <a:r>
              <a:rPr lang="es-ES_tradnl" altLang="pt-BR" sz="2000" dirty="0" err="1">
                <a:latin typeface="Oswald" panose="02000503000000000000" pitchFamily="2" charset="0"/>
                <a:sym typeface="Symbol" panose="05050102010706020507" pitchFamily="18" charset="2"/>
              </a:rPr>
              <a:t>escreve</a:t>
            </a:r>
            <a:r>
              <a:rPr lang="es-ES_tradnl" altLang="pt-BR" sz="2000" dirty="0">
                <a:latin typeface="Oswald" panose="02000503000000000000" pitchFamily="2" charset="0"/>
                <a:sym typeface="Symbol" panose="05050102010706020507" pitchFamily="18" charset="2"/>
              </a:rPr>
              <a:t>. Se a base </a:t>
            </a:r>
            <a:r>
              <a:rPr lang="es-ES_tradnl" altLang="pt-BR" sz="2000" dirty="0" err="1">
                <a:latin typeface="Oswald" panose="02000503000000000000" pitchFamily="2" charset="0"/>
                <a:sym typeface="Symbol" panose="05050102010706020507" pitchFamily="18" charset="2"/>
              </a:rPr>
              <a:t>não</a:t>
            </a:r>
            <a:r>
              <a:rPr lang="es-ES_tradnl" altLang="pt-BR" sz="2000" dirty="0">
                <a:latin typeface="Oswald" panose="02000503000000000000" pitchFamily="2" charset="0"/>
                <a:sym typeface="Symbol" panose="05050102010706020507" pitchFamily="18" charset="2"/>
              </a:rPr>
              <a:t> </a:t>
            </a:r>
            <a:r>
              <a:rPr lang="es-ES_tradnl" altLang="pt-BR" sz="2000" dirty="0" err="1">
                <a:latin typeface="Oswald" panose="02000503000000000000" pitchFamily="2" charset="0"/>
                <a:sym typeface="Symbol" panose="05050102010706020507" pitchFamily="18" charset="2"/>
              </a:rPr>
              <a:t>tem</a:t>
            </a:r>
            <a:r>
              <a:rPr lang="es-ES_tradnl" altLang="pt-BR" sz="2000" dirty="0">
                <a:latin typeface="Oswald" panose="02000503000000000000" pitchFamily="2" charset="0"/>
                <a:sym typeface="Symbol" panose="05050102010706020507" pitchFamily="18" charset="2"/>
              </a:rPr>
              <a:t> </a:t>
            </a:r>
            <a:r>
              <a:rPr lang="es-ES_tradnl" altLang="pt-BR" sz="2000" dirty="0" err="1">
                <a:latin typeface="Oswald" panose="02000503000000000000" pitchFamily="2" charset="0"/>
                <a:sym typeface="Symbol" panose="05050102010706020507" pitchFamily="18" charset="2"/>
              </a:rPr>
              <a:t>expoente</a:t>
            </a:r>
            <a:r>
              <a:rPr lang="es-ES_tradnl" altLang="pt-BR" sz="2000" dirty="0">
                <a:latin typeface="Oswald" panose="02000503000000000000" pitchFamily="2" charset="0"/>
                <a:sym typeface="Symbol" panose="05050102010706020507" pitchFamily="18" charset="2"/>
              </a:rPr>
              <a:t> se </a:t>
            </a:r>
            <a:r>
              <a:rPr lang="es-ES_tradnl" altLang="pt-BR" sz="2000" dirty="0" err="1">
                <a:latin typeface="Oswald" panose="02000503000000000000" pitchFamily="2" charset="0"/>
                <a:sym typeface="Symbol" panose="05050102010706020507" pitchFamily="18" charset="2"/>
              </a:rPr>
              <a:t>assume</a:t>
            </a:r>
            <a:r>
              <a:rPr lang="es-ES_tradnl" altLang="pt-BR" sz="2000" dirty="0">
                <a:latin typeface="Oswald" panose="02000503000000000000" pitchFamily="2" charset="0"/>
                <a:sym typeface="Symbol" panose="05050102010706020507" pitchFamily="18" charset="2"/>
              </a:rPr>
              <a:t> que é 1.</a:t>
            </a: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2683378" y="3854736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4000">
                <a:latin typeface="Oswald" panose="02000503000000000000" pitchFamily="2" charset="0"/>
              </a:rPr>
              <a:t>n</a:t>
            </a:r>
            <a:endParaRPr lang="es-ES" altLang="pt-BR" sz="4000">
              <a:latin typeface="Oswald" panose="02000503000000000000" pitchFamily="2" charset="0"/>
            </a:endParaRP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2972303" y="3634074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400">
                <a:latin typeface="Oswald" panose="02000503000000000000" pitchFamily="2" charset="0"/>
              </a:rPr>
              <a:t>m</a:t>
            </a:r>
            <a:endParaRPr lang="es-ES" altLang="pt-BR" sz="2400">
              <a:latin typeface="Oswald" panose="02000503000000000000" pitchFamily="2" charset="0"/>
            </a:endParaRP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3259640" y="3892836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>
                <a:latin typeface="Oswald" panose="02000503000000000000" pitchFamily="2" charset="0"/>
              </a:rPr>
              <a:t>=</a:t>
            </a:r>
            <a:endParaRPr lang="es-ES" altLang="pt-BR">
              <a:latin typeface="Oswald" panose="02000503000000000000" pitchFamily="2" charset="0"/>
            </a:endParaRP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3691440" y="3849974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4000">
                <a:latin typeface="Oswald" panose="02000503000000000000" pitchFamily="2" charset="0"/>
              </a:rPr>
              <a:t>n</a:t>
            </a:r>
            <a:endParaRPr lang="es-ES" altLang="pt-BR" sz="4000">
              <a:latin typeface="Oswald" panose="02000503000000000000" pitchFamily="2" charset="0"/>
            </a:endParaRP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4267703" y="3849974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4000">
                <a:latin typeface="Oswald" panose="02000503000000000000" pitchFamily="2" charset="0"/>
              </a:rPr>
              <a:t>n</a:t>
            </a:r>
            <a:endParaRPr lang="es-ES" altLang="pt-BR" sz="4000">
              <a:latin typeface="Oswald" panose="02000503000000000000" pitchFamily="2" charset="0"/>
            </a:endParaRP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4770940" y="3849974"/>
            <a:ext cx="649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4000">
                <a:latin typeface="Oswald" panose="02000503000000000000" pitchFamily="2" charset="0"/>
              </a:rPr>
              <a:t>…</a:t>
            </a:r>
            <a:endParaRPr lang="es-ES" altLang="pt-BR" sz="4000">
              <a:latin typeface="Oswald" panose="02000503000000000000" pitchFamily="2" charset="0"/>
            </a:endParaRPr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5536115" y="3849974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4000">
                <a:latin typeface="Oswald" panose="02000503000000000000" pitchFamily="2" charset="0"/>
              </a:rPr>
              <a:t>n</a:t>
            </a:r>
            <a:endParaRPr lang="es-ES" altLang="pt-BR" sz="4000">
              <a:latin typeface="Oswald" panose="02000503000000000000" pitchFamily="2" charset="0"/>
            </a:endParaRPr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4053390" y="4010311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000">
                <a:latin typeface="Oswald" panose="02000503000000000000" pitchFamily="2" charset="0"/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4556628" y="4011899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000">
                <a:latin typeface="Oswald" panose="02000503000000000000" pitchFamily="2" charset="0"/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40" name="Text Box 55"/>
          <p:cNvSpPr txBox="1">
            <a:spLocks noChangeArrowheads="1"/>
          </p:cNvSpPr>
          <p:nvPr/>
        </p:nvSpPr>
        <p:spPr bwMode="auto">
          <a:xfrm>
            <a:off x="5348790" y="4026186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000">
                <a:latin typeface="Oswald" panose="02000503000000000000" pitchFamily="2" charset="0"/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41" name="Text Box 56"/>
          <p:cNvSpPr txBox="1">
            <a:spLocks noChangeArrowheads="1"/>
          </p:cNvSpPr>
          <p:nvPr/>
        </p:nvSpPr>
        <p:spPr bwMode="auto">
          <a:xfrm>
            <a:off x="6498140" y="3892836"/>
            <a:ext cx="4033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000" b="1">
                <a:latin typeface="Oswald" panose="02000503000000000000" pitchFamily="2" charset="0"/>
                <a:sym typeface="Symbol" panose="05050102010706020507" pitchFamily="18" charset="2"/>
              </a:rPr>
              <a:t>n</a:t>
            </a:r>
            <a:r>
              <a:rPr lang="es-ES_tradnl" altLang="pt-BR" sz="2000">
                <a:latin typeface="Oswald" panose="02000503000000000000" pitchFamily="2" charset="0"/>
                <a:sym typeface="Symbol" panose="05050102010706020507" pitchFamily="18" charset="2"/>
              </a:rPr>
              <a:t> se multiplica por si memo as vezes que indica o exponente </a:t>
            </a:r>
            <a:r>
              <a:rPr lang="es-ES_tradnl" altLang="pt-BR" sz="2000" b="1">
                <a:latin typeface="Oswald" panose="02000503000000000000" pitchFamily="2" charset="0"/>
                <a:sym typeface="Symbol" panose="05050102010706020507" pitchFamily="18" charset="2"/>
              </a:rPr>
              <a:t>m</a:t>
            </a:r>
            <a:r>
              <a:rPr lang="es-ES_tradnl" altLang="pt-BR" sz="2000">
                <a:latin typeface="Oswald" panose="02000503000000000000" pitchFamily="2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42" name="Text Box 58"/>
          <p:cNvSpPr txBox="1">
            <a:spLocks noChangeArrowheads="1"/>
          </p:cNvSpPr>
          <p:nvPr/>
        </p:nvSpPr>
        <p:spPr bwMode="auto">
          <a:xfrm>
            <a:off x="4269290" y="4504024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000" b="1">
                <a:latin typeface="Oswald" panose="02000503000000000000" pitchFamily="2" charset="0"/>
                <a:sym typeface="Symbol" panose="05050102010706020507" pitchFamily="18" charset="2"/>
              </a:rPr>
              <a:t>m vezes</a:t>
            </a:r>
            <a:endParaRPr lang="es-ES_tradnl" altLang="pt-BR" sz="2000">
              <a:latin typeface="Oswald" panose="02000503000000000000" pitchFamily="2" charset="0"/>
              <a:sym typeface="Symbol" panose="05050102010706020507" pitchFamily="18" charset="2"/>
            </a:endParaRPr>
          </a:p>
        </p:txBody>
      </p:sp>
      <p:sp>
        <p:nvSpPr>
          <p:cNvPr id="43" name="AutoShape 57"/>
          <p:cNvSpPr>
            <a:spLocks/>
          </p:cNvSpPr>
          <p:nvPr/>
        </p:nvSpPr>
        <p:spPr bwMode="auto">
          <a:xfrm rot="16200000">
            <a:off x="4689185" y="3461036"/>
            <a:ext cx="71437" cy="2159000"/>
          </a:xfrm>
          <a:prstGeom prst="leftBrace">
            <a:avLst>
              <a:gd name="adj1" fmla="val 25185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8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1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4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05900" y="671692"/>
            <a:ext cx="8353425" cy="4862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s-ES" altLang="pt-BR" dirty="0">
                <a:solidFill>
                  <a:srgbClr val="002060"/>
                </a:solidFill>
                <a:latin typeface="Oswald" panose="02000503000000000000" pitchFamily="2" charset="0"/>
              </a:rPr>
              <a:t>Potência de Expoente Zero.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37700" y="2210246"/>
            <a:ext cx="504825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4400">
                <a:latin typeface="Oswald" panose="02000503000000000000" pitchFamily="2" charset="0"/>
              </a:rPr>
              <a:t>2</a:t>
            </a:r>
            <a:endParaRPr lang="es-ES" altLang="pt-BR" sz="4400">
              <a:latin typeface="Oswald" panose="02000503000000000000" pitchFamily="2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26625" y="2049908"/>
            <a:ext cx="4318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800">
                <a:latin typeface="Oswald" panose="02000503000000000000" pitchFamily="2" charset="0"/>
              </a:rPr>
              <a:t>0</a:t>
            </a:r>
            <a:endParaRPr lang="es-ES" altLang="pt-BR" sz="2800">
              <a:latin typeface="Oswald" panose="02000503000000000000" pitchFamily="2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585400" y="2340421"/>
            <a:ext cx="4318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800">
                <a:latin typeface="Oswald" panose="02000503000000000000" pitchFamily="2" charset="0"/>
              </a:rPr>
              <a:t>=</a:t>
            </a:r>
            <a:endParaRPr lang="es-ES" altLang="pt-BR" sz="2800">
              <a:latin typeface="Oswald" panose="02000503000000000000" pitchFamily="2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45762" y="2240408"/>
            <a:ext cx="4318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4400">
                <a:latin typeface="Oswald" panose="02000503000000000000" pitchFamily="2" charset="0"/>
              </a:rPr>
              <a:t>1</a:t>
            </a:r>
            <a:endParaRPr lang="es-ES" altLang="pt-BR" sz="4400">
              <a:latin typeface="Oswald" panose="02000503000000000000" pitchFamily="2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505900" y="3943805"/>
            <a:ext cx="8353425" cy="4862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s-ES" altLang="pt-BR" dirty="0">
                <a:solidFill>
                  <a:srgbClr val="002060"/>
                </a:solidFill>
                <a:latin typeface="Oswald" panose="02000503000000000000" pitchFamily="2" charset="0"/>
              </a:rPr>
              <a:t>Potência de Expoente Um.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656837" y="4604196"/>
            <a:ext cx="504825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4400">
                <a:latin typeface="Oswald" panose="02000503000000000000" pitchFamily="2" charset="0"/>
              </a:rPr>
              <a:t>2</a:t>
            </a:r>
            <a:endParaRPr lang="es-ES" altLang="pt-BR" sz="4400">
              <a:latin typeface="Oswald" panose="02000503000000000000" pitchFamily="2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945762" y="4443858"/>
            <a:ext cx="4318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800">
                <a:latin typeface="Oswald" panose="02000503000000000000" pitchFamily="2" charset="0"/>
              </a:rPr>
              <a:t>1</a:t>
            </a:r>
            <a:endParaRPr lang="es-ES" altLang="pt-BR" sz="2800">
              <a:latin typeface="Oswald" panose="02000503000000000000" pitchFamily="2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375975" y="4748658"/>
            <a:ext cx="4318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800">
                <a:latin typeface="Oswald" panose="02000503000000000000" pitchFamily="2" charset="0"/>
              </a:rPr>
              <a:t>=</a:t>
            </a:r>
            <a:endParaRPr lang="es-ES" altLang="pt-BR" sz="2800">
              <a:latin typeface="Oswald" panose="02000503000000000000" pitchFamily="2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880800" y="4604196"/>
            <a:ext cx="4318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4400">
                <a:latin typeface="Oswald" panose="02000503000000000000" pitchFamily="2" charset="0"/>
              </a:rPr>
              <a:t>2</a:t>
            </a:r>
            <a:endParaRPr lang="es-ES" altLang="pt-BR" sz="4400">
              <a:latin typeface="Oswald" panose="02000503000000000000" pitchFamily="2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8122475" y="1707008"/>
            <a:ext cx="1655762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400">
                <a:latin typeface="Oswald" panose="02000503000000000000" pitchFamily="2" charset="0"/>
              </a:rPr>
              <a:t>Exceção 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976425" y="2227708"/>
            <a:ext cx="504825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3600">
                <a:latin typeface="Oswald" panose="02000503000000000000" pitchFamily="2" charset="0"/>
              </a:rPr>
              <a:t>0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8265350" y="2067371"/>
            <a:ext cx="431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000">
                <a:latin typeface="Oswald" panose="02000503000000000000" pitchFamily="2" charset="0"/>
              </a:rPr>
              <a:t>0</a:t>
            </a:r>
            <a:endParaRPr lang="es-ES" altLang="pt-BR" sz="2000">
              <a:latin typeface="Oswald" panose="02000503000000000000" pitchFamily="2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554275" y="2351533"/>
            <a:ext cx="2159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400">
                <a:latin typeface="Oswald" panose="02000503000000000000" pitchFamily="2" charset="0"/>
              </a:rPr>
              <a:t>Não Existe 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096700" y="2210246"/>
            <a:ext cx="720725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4400">
                <a:latin typeface="Oswald" panose="02000503000000000000" pitchFamily="2" charset="0"/>
              </a:rPr>
              <a:t>m</a:t>
            </a:r>
            <a:endParaRPr lang="es-ES" altLang="pt-BR" sz="4400">
              <a:latin typeface="Oswald" panose="02000503000000000000" pitchFamily="2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530087" y="2049908"/>
            <a:ext cx="4318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800">
                <a:latin typeface="Oswald" panose="02000503000000000000" pitchFamily="2" charset="0"/>
              </a:rPr>
              <a:t>0</a:t>
            </a:r>
            <a:endParaRPr lang="es-ES" altLang="pt-BR" sz="2800">
              <a:latin typeface="Oswald" panose="02000503000000000000" pitchFamily="2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960300" y="2340421"/>
            <a:ext cx="4318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800">
                <a:latin typeface="Oswald" panose="02000503000000000000" pitchFamily="2" charset="0"/>
              </a:rPr>
              <a:t>=</a:t>
            </a:r>
            <a:endParaRPr lang="es-ES" altLang="pt-BR" sz="2800">
              <a:latin typeface="Oswald" panose="02000503000000000000" pitchFamily="2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6465125" y="2210246"/>
            <a:ext cx="4318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4400">
                <a:latin typeface="Oswald" panose="02000503000000000000" pitchFamily="2" charset="0"/>
              </a:rPr>
              <a:t>1</a:t>
            </a:r>
            <a:endParaRPr lang="es-ES" altLang="pt-BR" sz="4400">
              <a:latin typeface="Oswald" panose="02000503000000000000" pitchFamily="2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6106350" y="4586733"/>
            <a:ext cx="504825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4400">
                <a:latin typeface="Oswald" panose="02000503000000000000" pitchFamily="2" charset="0"/>
              </a:rPr>
              <a:t>n</a:t>
            </a:r>
            <a:endParaRPr lang="es-ES" altLang="pt-BR" sz="4400">
              <a:latin typeface="Oswald" panose="02000503000000000000" pitchFamily="2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6395275" y="4426396"/>
            <a:ext cx="4318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800">
                <a:latin typeface="Oswald" panose="02000503000000000000" pitchFamily="2" charset="0"/>
              </a:rPr>
              <a:t>1</a:t>
            </a:r>
            <a:endParaRPr lang="es-ES" altLang="pt-BR" sz="2800">
              <a:latin typeface="Oswald" panose="02000503000000000000" pitchFamily="2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825487" y="4731196"/>
            <a:ext cx="4318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800">
                <a:latin typeface="Oswald" panose="02000503000000000000" pitchFamily="2" charset="0"/>
              </a:rPr>
              <a:t>=</a:t>
            </a:r>
            <a:endParaRPr lang="es-ES" altLang="pt-BR" sz="2800">
              <a:latin typeface="Oswald" panose="02000503000000000000" pitchFamily="2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7258875" y="4586733"/>
            <a:ext cx="503237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4400">
                <a:latin typeface="Oswald" panose="02000503000000000000" pitchFamily="2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83733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3350" y="322624"/>
            <a:ext cx="9073008" cy="4862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s-ES" altLang="pt-BR" dirty="0">
                <a:solidFill>
                  <a:srgbClr val="002060"/>
                </a:solidFill>
                <a:latin typeface="Oswald" panose="02000503000000000000" pitchFamily="2" charset="0"/>
              </a:rPr>
              <a:t>Multiplicação de Potências de mesma Base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70232" y="1589060"/>
            <a:ext cx="2014538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000" dirty="0" err="1">
                <a:latin typeface="Oswald" panose="02000503000000000000" pitchFamily="2" charset="0"/>
              </a:rPr>
              <a:t>Sabendo</a:t>
            </a:r>
            <a:r>
              <a:rPr lang="es-ES" altLang="pt-BR" sz="2000" dirty="0">
                <a:latin typeface="Oswald" panose="02000503000000000000" pitchFamily="2" charset="0"/>
              </a:rPr>
              <a:t> que: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2687020" y="3904606"/>
            <a:ext cx="3744912" cy="877888"/>
            <a:chOff x="3507064" y="3217019"/>
            <a:chExt cx="3744912" cy="877888"/>
          </a:xfrm>
        </p:grpSpPr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3507064" y="3444032"/>
              <a:ext cx="504825" cy="6413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3600">
                  <a:latin typeface="Oswald" panose="02000503000000000000" pitchFamily="2" charset="0"/>
                </a:rPr>
                <a:t>3</a:t>
              </a:r>
              <a:endParaRPr lang="es-ES" altLang="pt-BR" sz="3600">
                <a:latin typeface="Oswald" panose="02000503000000000000" pitchFamily="2" charset="0"/>
              </a:endParaRP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3795989" y="3223369"/>
              <a:ext cx="431800" cy="3968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2000">
                  <a:latin typeface="Oswald" panose="02000503000000000000" pitchFamily="2" charset="0"/>
                </a:rPr>
                <a:t>4</a:t>
              </a:r>
              <a:endParaRPr lang="es-ES" altLang="pt-BR" sz="2000">
                <a:latin typeface="Oswald" panose="02000503000000000000" pitchFamily="2" charset="0"/>
              </a:endParaRP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4010301" y="3588494"/>
              <a:ext cx="358775" cy="3667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1800">
                  <a:latin typeface="Oswald" panose="02000503000000000000" pitchFamily="2" charset="0"/>
                  <a:sym typeface="Symbol" panose="05050102010706020507" pitchFamily="18" charset="2"/>
                </a:rPr>
                <a:t></a:t>
              </a: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4226201" y="3442444"/>
              <a:ext cx="504825" cy="6413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3600">
                  <a:latin typeface="Oswald" panose="02000503000000000000" pitchFamily="2" charset="0"/>
                </a:rPr>
                <a:t>3</a:t>
              </a:r>
              <a:endParaRPr lang="es-ES" altLang="pt-BR" sz="3600">
                <a:latin typeface="Oswald" panose="02000503000000000000" pitchFamily="2" charset="0"/>
              </a:endParaRP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4515126" y="3221782"/>
              <a:ext cx="431800" cy="3968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pt-BR" sz="2000"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36" name="Text Box 58"/>
            <p:cNvSpPr txBox="1">
              <a:spLocks noChangeArrowheads="1"/>
            </p:cNvSpPr>
            <p:nvPr/>
          </p:nvSpPr>
          <p:spPr bwMode="auto">
            <a:xfrm>
              <a:off x="4875489" y="3453557"/>
              <a:ext cx="504825" cy="6413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pt-BR" sz="3600" dirty="0">
                  <a:latin typeface="Oswald" panose="02000503000000000000" pitchFamily="2" charset="0"/>
                </a:rPr>
                <a:t>=</a:t>
              </a:r>
            </a:p>
          </p:txBody>
        </p:sp>
        <p:sp>
          <p:nvSpPr>
            <p:cNvPr id="37" name="Text Box 59"/>
            <p:cNvSpPr txBox="1">
              <a:spLocks noChangeArrowheads="1"/>
            </p:cNvSpPr>
            <p:nvPr/>
          </p:nvSpPr>
          <p:spPr bwMode="auto">
            <a:xfrm>
              <a:off x="5235851" y="3442444"/>
              <a:ext cx="504825" cy="6413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3600" dirty="0">
                  <a:latin typeface="Oswald" panose="02000503000000000000" pitchFamily="2" charset="0"/>
                </a:rPr>
                <a:t>3</a:t>
              </a:r>
              <a:endParaRPr lang="es-ES" altLang="pt-BR" sz="3600" dirty="0">
                <a:latin typeface="Oswald" panose="02000503000000000000" pitchFamily="2" charset="0"/>
              </a:endParaRPr>
            </a:p>
          </p:txBody>
        </p:sp>
        <p:sp>
          <p:nvSpPr>
            <p:cNvPr id="38" name="Text Box 60"/>
            <p:cNvSpPr txBox="1">
              <a:spLocks noChangeArrowheads="1"/>
            </p:cNvSpPr>
            <p:nvPr/>
          </p:nvSpPr>
          <p:spPr bwMode="auto">
            <a:xfrm>
              <a:off x="5378726" y="3221782"/>
              <a:ext cx="633413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pt-BR" sz="2000" dirty="0">
                  <a:latin typeface="Oswald" panose="02000503000000000000" pitchFamily="2" charset="0"/>
                </a:rPr>
                <a:t>4+2</a:t>
              </a:r>
            </a:p>
          </p:txBody>
        </p:sp>
        <p:sp>
          <p:nvSpPr>
            <p:cNvPr id="39" name="Text Box 61"/>
            <p:cNvSpPr txBox="1">
              <a:spLocks noChangeArrowheads="1"/>
            </p:cNvSpPr>
            <p:nvPr/>
          </p:nvSpPr>
          <p:spPr bwMode="auto">
            <a:xfrm>
              <a:off x="5667651" y="3437682"/>
              <a:ext cx="504825" cy="6413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pt-BR" sz="3600" dirty="0">
                  <a:latin typeface="Oswald" panose="02000503000000000000" pitchFamily="2" charset="0"/>
                </a:rPr>
                <a:t>=</a:t>
              </a:r>
            </a:p>
          </p:txBody>
        </p:sp>
        <p:sp>
          <p:nvSpPr>
            <p:cNvPr id="40" name="Text Box 62"/>
            <p:cNvSpPr txBox="1">
              <a:spLocks noChangeArrowheads="1"/>
            </p:cNvSpPr>
            <p:nvPr/>
          </p:nvSpPr>
          <p:spPr bwMode="auto">
            <a:xfrm>
              <a:off x="6172476" y="3437682"/>
              <a:ext cx="504825" cy="6413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3600" dirty="0">
                  <a:latin typeface="Oswald" panose="02000503000000000000" pitchFamily="2" charset="0"/>
                </a:rPr>
                <a:t>3</a:t>
              </a:r>
              <a:endParaRPr lang="es-ES" altLang="pt-BR" sz="3600" dirty="0">
                <a:latin typeface="Oswald" panose="02000503000000000000" pitchFamily="2" charset="0"/>
              </a:endParaRPr>
            </a:p>
          </p:txBody>
        </p:sp>
        <p:sp>
          <p:nvSpPr>
            <p:cNvPr id="41" name="Text Box 63"/>
            <p:cNvSpPr txBox="1">
              <a:spLocks noChangeArrowheads="1"/>
            </p:cNvSpPr>
            <p:nvPr/>
          </p:nvSpPr>
          <p:spPr bwMode="auto">
            <a:xfrm>
              <a:off x="6461401" y="3217019"/>
              <a:ext cx="790575" cy="3968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pt-BR" sz="2000" dirty="0">
                  <a:latin typeface="Oswald" panose="02000503000000000000" pitchFamily="2" charset="0"/>
                </a:rPr>
                <a:t>6</a:t>
              </a:r>
            </a:p>
          </p:txBody>
        </p:sp>
      </p:grpSp>
      <p:sp>
        <p:nvSpPr>
          <p:cNvPr id="43" name="Text Box 65"/>
          <p:cNvSpPr txBox="1">
            <a:spLocks noChangeArrowheads="1"/>
          </p:cNvSpPr>
          <p:nvPr/>
        </p:nvSpPr>
        <p:spPr bwMode="auto">
          <a:xfrm>
            <a:off x="2845075" y="1998635"/>
            <a:ext cx="574675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3600">
                <a:latin typeface="Oswald" panose="02000503000000000000" pitchFamily="2" charset="0"/>
              </a:rPr>
              <a:t>n</a:t>
            </a:r>
            <a:endParaRPr lang="es-ES" altLang="pt-BR" sz="3600">
              <a:latin typeface="Oswald" panose="02000503000000000000" pitchFamily="2" charset="0"/>
            </a:endParaRPr>
          </a:p>
        </p:txBody>
      </p:sp>
      <p:sp>
        <p:nvSpPr>
          <p:cNvPr id="44" name="Text Box 66"/>
          <p:cNvSpPr txBox="1">
            <a:spLocks noChangeArrowheads="1"/>
          </p:cNvSpPr>
          <p:nvPr/>
        </p:nvSpPr>
        <p:spPr bwMode="auto">
          <a:xfrm>
            <a:off x="3059387" y="1885923"/>
            <a:ext cx="431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000">
                <a:latin typeface="Oswald" panose="02000503000000000000" pitchFamily="2" charset="0"/>
              </a:rPr>
              <a:t>a</a:t>
            </a:r>
            <a:endParaRPr lang="es-ES" altLang="pt-BR" sz="2000">
              <a:latin typeface="Oswald" panose="02000503000000000000" pitchFamily="2" charset="0"/>
            </a:endParaRPr>
          </a:p>
        </p:txBody>
      </p:sp>
      <p:sp>
        <p:nvSpPr>
          <p:cNvPr id="45" name="Text Box 67"/>
          <p:cNvSpPr txBox="1">
            <a:spLocks noChangeArrowheads="1"/>
          </p:cNvSpPr>
          <p:nvPr/>
        </p:nvSpPr>
        <p:spPr bwMode="auto">
          <a:xfrm>
            <a:off x="3205437" y="2171673"/>
            <a:ext cx="358775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1800">
                <a:latin typeface="Oswald" panose="02000503000000000000" pitchFamily="2" charset="0"/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46" name="Text Box 68"/>
          <p:cNvSpPr txBox="1">
            <a:spLocks noChangeArrowheads="1"/>
          </p:cNvSpPr>
          <p:nvPr/>
        </p:nvSpPr>
        <p:spPr bwMode="auto">
          <a:xfrm>
            <a:off x="3507062" y="2000223"/>
            <a:ext cx="504825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3600">
                <a:latin typeface="Oswald" panose="02000503000000000000" pitchFamily="2" charset="0"/>
              </a:rPr>
              <a:t>n</a:t>
            </a:r>
            <a:endParaRPr lang="es-ES" altLang="pt-BR" sz="3600">
              <a:latin typeface="Oswald" panose="02000503000000000000" pitchFamily="2" charset="0"/>
            </a:endParaRPr>
          </a:p>
        </p:txBody>
      </p:sp>
      <p:sp>
        <p:nvSpPr>
          <p:cNvPr id="47" name="Text Box 69"/>
          <p:cNvSpPr txBox="1">
            <a:spLocks noChangeArrowheads="1"/>
          </p:cNvSpPr>
          <p:nvPr/>
        </p:nvSpPr>
        <p:spPr bwMode="auto">
          <a:xfrm>
            <a:off x="3778525" y="1884335"/>
            <a:ext cx="431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000">
                <a:latin typeface="Oswald" panose="02000503000000000000" pitchFamily="2" charset="0"/>
              </a:rPr>
              <a:t>b</a:t>
            </a:r>
          </a:p>
        </p:txBody>
      </p:sp>
      <p:sp>
        <p:nvSpPr>
          <p:cNvPr id="48" name="Text Box 70"/>
          <p:cNvSpPr txBox="1">
            <a:spLocks noChangeArrowheads="1"/>
          </p:cNvSpPr>
          <p:nvPr/>
        </p:nvSpPr>
        <p:spPr bwMode="auto">
          <a:xfrm>
            <a:off x="3996012" y="2035148"/>
            <a:ext cx="504825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3600">
                <a:latin typeface="Oswald" panose="02000503000000000000" pitchFamily="2" charset="0"/>
              </a:rPr>
              <a:t>=</a:t>
            </a:r>
          </a:p>
        </p:txBody>
      </p:sp>
      <p:sp>
        <p:nvSpPr>
          <p:cNvPr id="49" name="Text Box 74"/>
          <p:cNvSpPr txBox="1">
            <a:spLocks noChangeArrowheads="1"/>
          </p:cNvSpPr>
          <p:nvPr/>
        </p:nvSpPr>
        <p:spPr bwMode="auto">
          <a:xfrm>
            <a:off x="4427812" y="2006573"/>
            <a:ext cx="504825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3600">
                <a:latin typeface="Oswald" panose="02000503000000000000" pitchFamily="2" charset="0"/>
              </a:rPr>
              <a:t>n</a:t>
            </a:r>
            <a:endParaRPr lang="es-ES" altLang="pt-BR" sz="3600">
              <a:latin typeface="Oswald" panose="02000503000000000000" pitchFamily="2" charset="0"/>
            </a:endParaRPr>
          </a:p>
        </p:txBody>
      </p:sp>
      <p:sp>
        <p:nvSpPr>
          <p:cNvPr id="50" name="Text Box 75"/>
          <p:cNvSpPr txBox="1">
            <a:spLocks noChangeArrowheads="1"/>
          </p:cNvSpPr>
          <p:nvPr/>
        </p:nvSpPr>
        <p:spPr bwMode="auto">
          <a:xfrm>
            <a:off x="4718325" y="1847823"/>
            <a:ext cx="79057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000">
                <a:latin typeface="Oswald" panose="02000503000000000000" pitchFamily="2" charset="0"/>
              </a:rPr>
              <a:t>a+b</a:t>
            </a:r>
          </a:p>
        </p:txBody>
      </p:sp>
      <p:grpSp>
        <p:nvGrpSpPr>
          <p:cNvPr id="42" name="Agrupar 41"/>
          <p:cNvGrpSpPr/>
          <p:nvPr/>
        </p:nvGrpSpPr>
        <p:grpSpPr>
          <a:xfrm>
            <a:off x="7515688" y="1317598"/>
            <a:ext cx="3122435" cy="1309362"/>
            <a:chOff x="5046801" y="1226157"/>
            <a:chExt cx="3122435" cy="1309362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046801" y="1386494"/>
              <a:ext cx="504825" cy="57943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dirty="0">
                  <a:latin typeface="Oswald" panose="02000503000000000000" pitchFamily="2" charset="0"/>
                </a:rPr>
                <a:t>2</a:t>
              </a:r>
              <a:endParaRPr lang="es-ES" altLang="pt-BR" dirty="0">
                <a:latin typeface="Oswald" panose="02000503000000000000" pitchFamily="2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5335726" y="1226157"/>
              <a:ext cx="431800" cy="3667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1800">
                  <a:latin typeface="Oswald" panose="02000503000000000000" pitchFamily="2" charset="0"/>
                </a:rPr>
                <a:t>4</a:t>
              </a:r>
              <a:endParaRPr lang="es-ES" altLang="pt-BR" sz="1800">
                <a:latin typeface="Oswald" panose="02000503000000000000" pitchFamily="2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5623064" y="1424594"/>
              <a:ext cx="504825" cy="4572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2400">
                  <a:latin typeface="Oswald" panose="02000503000000000000" pitchFamily="2" charset="0"/>
                </a:rPr>
                <a:t>=</a:t>
              </a:r>
              <a:endParaRPr lang="es-ES" altLang="pt-BR" sz="2400">
                <a:latin typeface="Oswald" panose="02000503000000000000" pitchFamily="2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6054864" y="1381732"/>
              <a:ext cx="504825" cy="5794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>
                  <a:latin typeface="Oswald" panose="02000503000000000000" pitchFamily="2" charset="0"/>
                </a:rPr>
                <a:t>2</a:t>
              </a:r>
              <a:endParaRPr lang="es-ES" altLang="pt-BR">
                <a:latin typeface="Oswald" panose="02000503000000000000" pitchFamily="2" charset="0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6631126" y="1381732"/>
              <a:ext cx="504825" cy="5794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>
                  <a:latin typeface="Oswald" panose="02000503000000000000" pitchFamily="2" charset="0"/>
                </a:rPr>
                <a:t>2</a:t>
              </a:r>
              <a:endParaRPr lang="es-ES" altLang="pt-BR">
                <a:latin typeface="Oswald" panose="02000503000000000000" pitchFamily="2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7134364" y="1381732"/>
              <a:ext cx="504825" cy="5794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>
                  <a:latin typeface="Oswald" panose="02000503000000000000" pitchFamily="2" charset="0"/>
                </a:rPr>
                <a:t>2</a:t>
              </a:r>
              <a:endParaRPr lang="es-ES" altLang="pt-BR">
                <a:latin typeface="Oswald" panose="02000503000000000000" pitchFamily="2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7639189" y="1400782"/>
              <a:ext cx="504825" cy="5794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>
                  <a:latin typeface="Oswald" panose="02000503000000000000" pitchFamily="2" charset="0"/>
                </a:rPr>
                <a:t>2</a:t>
              </a:r>
              <a:endParaRPr lang="es-ES" altLang="pt-BR">
                <a:latin typeface="Oswald" panose="02000503000000000000" pitchFamily="2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6416814" y="1542069"/>
              <a:ext cx="358775" cy="336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1600">
                  <a:latin typeface="Oswald" panose="02000503000000000000" pitchFamily="2" charset="0"/>
                  <a:sym typeface="Symbol" panose="05050102010706020507" pitchFamily="18" charset="2"/>
                </a:rPr>
                <a:t>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6920051" y="1572232"/>
              <a:ext cx="358775" cy="336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1600">
                  <a:latin typeface="Oswald" panose="02000503000000000000" pitchFamily="2" charset="0"/>
                  <a:sym typeface="Symbol" panose="05050102010706020507" pitchFamily="18" charset="2"/>
                </a:rPr>
                <a:t>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7451864" y="1557944"/>
              <a:ext cx="358775" cy="336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1600">
                  <a:latin typeface="Oswald" panose="02000503000000000000" pitchFamily="2" charset="0"/>
                  <a:sym typeface="Symbol" panose="05050102010706020507" pitchFamily="18" charset="2"/>
                </a:rPr>
                <a:t>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657936" y="2168807"/>
              <a:ext cx="1511300" cy="3667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pt-BR" sz="1800" dirty="0">
                  <a:latin typeface="Oswald" panose="02000503000000000000" pitchFamily="2" charset="0"/>
                </a:rPr>
                <a:t>4 </a:t>
              </a:r>
              <a:r>
                <a:rPr lang="es-ES" altLang="pt-BR" sz="1800" dirty="0" err="1">
                  <a:latin typeface="Oswald" panose="02000503000000000000" pitchFamily="2" charset="0"/>
                </a:rPr>
                <a:t>vezes</a:t>
              </a:r>
              <a:endParaRPr lang="es-ES" altLang="pt-BR" sz="1800" dirty="0">
                <a:latin typeface="Oswald" panose="02000503000000000000" pitchFamily="2" charset="0"/>
              </a:endParaRPr>
            </a:p>
          </p:txBody>
        </p:sp>
        <p:sp>
          <p:nvSpPr>
            <p:cNvPr id="53" name="AutoShape 16"/>
            <p:cNvSpPr>
              <a:spLocks/>
            </p:cNvSpPr>
            <p:nvPr/>
          </p:nvSpPr>
          <p:spPr bwMode="auto">
            <a:xfrm rot="16200000">
              <a:off x="7063770" y="1072194"/>
              <a:ext cx="144463" cy="2016125"/>
            </a:xfrm>
            <a:prstGeom prst="leftBrace">
              <a:avLst>
                <a:gd name="adj1" fmla="val 1163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>
                <a:latin typeface="Oswald" panose="02000503000000000000" pitchFamily="2" charset="0"/>
              </a:endParaRPr>
            </a:p>
          </p:txBody>
        </p:sp>
      </p:grp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2687020" y="3283610"/>
            <a:ext cx="41751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400" dirty="0">
                <a:solidFill>
                  <a:srgbClr val="0070C0"/>
                </a:solidFill>
                <a:latin typeface="Oswald" panose="02000503000000000000" pitchFamily="2" charset="0"/>
              </a:rPr>
              <a:t>Vamos </a:t>
            </a:r>
            <a:r>
              <a:rPr lang="es-ES" altLang="pt-BR" sz="2400" dirty="0" err="1">
                <a:solidFill>
                  <a:srgbClr val="0070C0"/>
                </a:solidFill>
                <a:latin typeface="Oswald" panose="02000503000000000000" pitchFamily="2" charset="0"/>
              </a:rPr>
              <a:t>praticar</a:t>
            </a:r>
            <a:r>
              <a:rPr lang="es-ES" altLang="pt-BR" sz="2400" dirty="0">
                <a:solidFill>
                  <a:srgbClr val="0070C0"/>
                </a:solidFill>
                <a:latin typeface="Oswald" panose="02000503000000000000" pitchFamily="2" charset="0"/>
              </a:rPr>
              <a:t>: 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2687020" y="5043644"/>
            <a:ext cx="5905500" cy="1054869"/>
            <a:chOff x="2499001" y="4579913"/>
            <a:chExt cx="5905500" cy="1054869"/>
          </a:xfrm>
        </p:grpSpPr>
        <p:sp>
          <p:nvSpPr>
            <p:cNvPr id="22" name="Text Box 29"/>
            <p:cNvSpPr txBox="1">
              <a:spLocks noChangeArrowheads="1"/>
            </p:cNvSpPr>
            <p:nvPr/>
          </p:nvSpPr>
          <p:spPr bwMode="auto">
            <a:xfrm>
              <a:off x="2499001" y="4582269"/>
              <a:ext cx="504825" cy="6413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3600" dirty="0">
                  <a:latin typeface="Oswald" panose="02000503000000000000" pitchFamily="2" charset="0"/>
                </a:rPr>
                <a:t>3</a:t>
              </a:r>
              <a:endParaRPr lang="es-ES" altLang="pt-BR" sz="3600" dirty="0">
                <a:latin typeface="Oswald" panose="02000503000000000000" pitchFamily="2" charset="0"/>
              </a:endParaRPr>
            </a:p>
          </p:txBody>
        </p:sp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3640414" y="4590207"/>
              <a:ext cx="504825" cy="6413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3600">
                  <a:latin typeface="Oswald" panose="02000503000000000000" pitchFamily="2" charset="0"/>
                </a:rPr>
                <a:t>3</a:t>
              </a:r>
              <a:endParaRPr lang="es-ES" altLang="pt-BR" sz="3600">
                <a:latin typeface="Oswald" panose="02000503000000000000" pitchFamily="2" charset="0"/>
              </a:endParaRP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2759351" y="4742607"/>
              <a:ext cx="358775" cy="3667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1800">
                  <a:latin typeface="Oswald" panose="02000503000000000000" pitchFamily="2" charset="0"/>
                  <a:sym typeface="Symbol" panose="05050102010706020507" pitchFamily="18" charset="2"/>
                </a:rPr>
                <a:t></a:t>
              </a: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3265764" y="4588619"/>
              <a:ext cx="504825" cy="6413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3600">
                  <a:latin typeface="Oswald" panose="02000503000000000000" pitchFamily="2" charset="0"/>
                </a:rPr>
                <a:t>3</a:t>
              </a:r>
              <a:endParaRPr lang="es-ES" altLang="pt-BR" sz="3600">
                <a:latin typeface="Oswald" panose="02000503000000000000" pitchFamily="2" charset="0"/>
              </a:endParaRPr>
            </a:p>
          </p:txBody>
        </p:sp>
        <p:sp>
          <p:nvSpPr>
            <p:cNvPr id="26" name="Text Box 36"/>
            <p:cNvSpPr txBox="1">
              <a:spLocks noChangeArrowheads="1"/>
            </p:cNvSpPr>
            <p:nvPr/>
          </p:nvSpPr>
          <p:spPr bwMode="auto">
            <a:xfrm>
              <a:off x="4156351" y="4590207"/>
              <a:ext cx="504825" cy="6413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3600" dirty="0">
                  <a:latin typeface="Oswald" panose="02000503000000000000" pitchFamily="2" charset="0"/>
                </a:rPr>
                <a:t>3</a:t>
              </a:r>
              <a:endParaRPr lang="es-ES" altLang="pt-BR" sz="3600" dirty="0">
                <a:latin typeface="Oswald" panose="02000503000000000000" pitchFamily="2" charset="0"/>
              </a:endParaRPr>
            </a:p>
          </p:txBody>
        </p:sp>
        <p:sp>
          <p:nvSpPr>
            <p:cNvPr id="27" name="Text Box 41"/>
            <p:cNvSpPr txBox="1">
              <a:spLocks noChangeArrowheads="1"/>
            </p:cNvSpPr>
            <p:nvPr/>
          </p:nvSpPr>
          <p:spPr bwMode="auto">
            <a:xfrm>
              <a:off x="2716489" y="5201394"/>
              <a:ext cx="1149350" cy="3968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pt-BR" sz="2000">
                  <a:latin typeface="Oswald" panose="02000503000000000000" pitchFamily="2" charset="0"/>
                </a:rPr>
                <a:t>4 vezes</a:t>
              </a:r>
            </a:p>
          </p:txBody>
        </p:sp>
        <p:sp>
          <p:nvSpPr>
            <p:cNvPr id="28" name="Text Box 43"/>
            <p:cNvSpPr txBox="1">
              <a:spLocks noChangeArrowheads="1"/>
            </p:cNvSpPr>
            <p:nvPr/>
          </p:nvSpPr>
          <p:spPr bwMode="auto">
            <a:xfrm>
              <a:off x="4083326" y="5237907"/>
              <a:ext cx="1152525" cy="3968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pt-BR" sz="2000">
                  <a:latin typeface="Oswald" panose="02000503000000000000" pitchFamily="2" charset="0"/>
                </a:rPr>
                <a:t>2 vezes</a:t>
              </a:r>
            </a:p>
          </p:txBody>
        </p:sp>
        <p:sp>
          <p:nvSpPr>
            <p:cNvPr id="29" name="Text Box 45"/>
            <p:cNvSpPr txBox="1">
              <a:spLocks noChangeArrowheads="1"/>
            </p:cNvSpPr>
            <p:nvPr/>
          </p:nvSpPr>
          <p:spPr bwMode="auto">
            <a:xfrm>
              <a:off x="5451751" y="5201394"/>
              <a:ext cx="2952750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pt-BR" sz="2000" dirty="0">
                  <a:latin typeface="Oswald" panose="02000503000000000000" pitchFamily="2" charset="0"/>
                </a:rPr>
                <a:t>No Total </a:t>
              </a:r>
              <a:r>
                <a:rPr lang="es-ES" altLang="pt-BR" sz="2000" dirty="0" err="1">
                  <a:latin typeface="Oswald" panose="02000503000000000000" pitchFamily="2" charset="0"/>
                </a:rPr>
                <a:t>são</a:t>
              </a:r>
              <a:r>
                <a:rPr lang="es-ES" altLang="pt-BR" sz="2000" dirty="0">
                  <a:latin typeface="Oswald" panose="02000503000000000000" pitchFamily="2" charset="0"/>
                </a:rPr>
                <a:t> 6 vezes </a:t>
              </a:r>
            </a:p>
          </p:txBody>
        </p:sp>
        <p:sp>
          <p:nvSpPr>
            <p:cNvPr id="30" name="Text Box 46"/>
            <p:cNvSpPr txBox="1">
              <a:spLocks noChangeArrowheads="1"/>
            </p:cNvSpPr>
            <p:nvPr/>
          </p:nvSpPr>
          <p:spPr bwMode="auto">
            <a:xfrm>
              <a:off x="4537351" y="4590207"/>
              <a:ext cx="504825" cy="6413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3600">
                  <a:latin typeface="Oswald" panose="02000503000000000000" pitchFamily="2" charset="0"/>
                </a:rPr>
                <a:t>3</a:t>
              </a:r>
              <a:endParaRPr lang="es-ES" altLang="pt-BR" sz="3600">
                <a:latin typeface="Oswald" panose="02000503000000000000" pitchFamily="2" charset="0"/>
              </a:endParaRPr>
            </a:p>
          </p:txBody>
        </p:sp>
        <p:sp>
          <p:nvSpPr>
            <p:cNvPr id="31" name="Text Box 49"/>
            <p:cNvSpPr txBox="1">
              <a:spLocks noChangeArrowheads="1"/>
            </p:cNvSpPr>
            <p:nvPr/>
          </p:nvSpPr>
          <p:spPr bwMode="auto">
            <a:xfrm>
              <a:off x="5196164" y="4590207"/>
              <a:ext cx="504825" cy="6413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3600">
                  <a:latin typeface="Oswald" panose="02000503000000000000" pitchFamily="2" charset="0"/>
                </a:rPr>
                <a:t>3</a:t>
              </a:r>
              <a:endParaRPr lang="es-ES" altLang="pt-BR" sz="3600">
                <a:latin typeface="Oswald" panose="02000503000000000000" pitchFamily="2" charset="0"/>
              </a:endParaRPr>
            </a:p>
          </p:txBody>
        </p:sp>
        <p:sp>
          <p:nvSpPr>
            <p:cNvPr id="32" name="Text Box 51"/>
            <p:cNvSpPr txBox="1">
              <a:spLocks noChangeArrowheads="1"/>
            </p:cNvSpPr>
            <p:nvPr/>
          </p:nvSpPr>
          <p:spPr bwMode="auto">
            <a:xfrm>
              <a:off x="5456514" y="4750544"/>
              <a:ext cx="358775" cy="3667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1800">
                  <a:latin typeface="Oswald" panose="02000503000000000000" pitchFamily="2" charset="0"/>
                  <a:sym typeface="Symbol" panose="05050102010706020507" pitchFamily="18" charset="2"/>
                </a:rPr>
                <a:t></a:t>
              </a:r>
            </a:p>
          </p:txBody>
        </p:sp>
        <p:sp>
          <p:nvSpPr>
            <p:cNvPr id="33" name="Text Box 54"/>
            <p:cNvSpPr txBox="1">
              <a:spLocks noChangeArrowheads="1"/>
            </p:cNvSpPr>
            <p:nvPr/>
          </p:nvSpPr>
          <p:spPr bwMode="auto">
            <a:xfrm>
              <a:off x="7067826" y="4598144"/>
              <a:ext cx="504825" cy="6413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3600">
                  <a:latin typeface="Oswald" panose="02000503000000000000" pitchFamily="2" charset="0"/>
                </a:rPr>
                <a:t>3</a:t>
              </a:r>
              <a:endParaRPr lang="es-ES" altLang="pt-BR" sz="3600">
                <a:latin typeface="Oswald" panose="02000503000000000000" pitchFamily="2" charset="0"/>
              </a:endParaRPr>
            </a:p>
          </p:txBody>
        </p:sp>
        <p:sp>
          <p:nvSpPr>
            <p:cNvPr id="34" name="Text Box 55"/>
            <p:cNvSpPr txBox="1">
              <a:spLocks noChangeArrowheads="1"/>
            </p:cNvSpPr>
            <p:nvPr/>
          </p:nvSpPr>
          <p:spPr bwMode="auto">
            <a:xfrm>
              <a:off x="5554939" y="4598144"/>
              <a:ext cx="504825" cy="6413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3600">
                  <a:latin typeface="Oswald" panose="02000503000000000000" pitchFamily="2" charset="0"/>
                </a:rPr>
                <a:t>3</a:t>
              </a:r>
              <a:endParaRPr lang="es-ES" altLang="pt-BR" sz="3600">
                <a:latin typeface="Oswald" panose="02000503000000000000" pitchFamily="2" charset="0"/>
              </a:endParaRPr>
            </a:p>
          </p:txBody>
        </p:sp>
        <p:sp>
          <p:nvSpPr>
            <p:cNvPr id="35" name="Text Box 57"/>
            <p:cNvSpPr txBox="1">
              <a:spLocks noChangeArrowheads="1"/>
            </p:cNvSpPr>
            <p:nvPr/>
          </p:nvSpPr>
          <p:spPr bwMode="auto">
            <a:xfrm>
              <a:off x="6570939" y="4742607"/>
              <a:ext cx="358775" cy="3667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1800">
                  <a:latin typeface="Oswald" panose="02000503000000000000" pitchFamily="2" charset="0"/>
                  <a:sym typeface="Symbol" panose="05050102010706020507" pitchFamily="18" charset="2"/>
                </a:rPr>
                <a:t></a:t>
              </a:r>
            </a:p>
          </p:txBody>
        </p:sp>
        <p:sp>
          <p:nvSpPr>
            <p:cNvPr id="55" name="Text Box 28"/>
            <p:cNvSpPr txBox="1">
              <a:spLocks noChangeArrowheads="1"/>
            </p:cNvSpPr>
            <p:nvPr/>
          </p:nvSpPr>
          <p:spPr bwMode="auto">
            <a:xfrm>
              <a:off x="2861001" y="4579913"/>
              <a:ext cx="504825" cy="6413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3600" dirty="0">
                  <a:latin typeface="Oswald" panose="02000503000000000000" pitchFamily="2" charset="0"/>
                </a:rPr>
                <a:t>3</a:t>
              </a:r>
              <a:endParaRPr lang="es-ES" altLang="pt-BR" sz="3600" dirty="0">
                <a:latin typeface="Oswald" panose="02000503000000000000" pitchFamily="2" charset="0"/>
              </a:endParaRPr>
            </a:p>
          </p:txBody>
        </p:sp>
        <p:sp>
          <p:nvSpPr>
            <p:cNvPr id="56" name="Text Box 50"/>
            <p:cNvSpPr txBox="1">
              <a:spLocks noChangeArrowheads="1"/>
            </p:cNvSpPr>
            <p:nvPr/>
          </p:nvSpPr>
          <p:spPr bwMode="auto">
            <a:xfrm>
              <a:off x="6291589" y="4587850"/>
              <a:ext cx="504825" cy="6413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3600">
                  <a:latin typeface="Oswald" panose="02000503000000000000" pitchFamily="2" charset="0"/>
                </a:rPr>
                <a:t>3</a:t>
              </a:r>
              <a:endParaRPr lang="es-ES" altLang="pt-BR" sz="3600">
                <a:latin typeface="Oswald" panose="02000503000000000000" pitchFamily="2" charset="0"/>
              </a:endParaRPr>
            </a:p>
          </p:txBody>
        </p:sp>
        <p:sp>
          <p:nvSpPr>
            <p:cNvPr id="57" name="Text Box 52"/>
            <p:cNvSpPr txBox="1">
              <a:spLocks noChangeArrowheads="1"/>
            </p:cNvSpPr>
            <p:nvPr/>
          </p:nvSpPr>
          <p:spPr bwMode="auto">
            <a:xfrm>
              <a:off x="6672589" y="4587850"/>
              <a:ext cx="504825" cy="6413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3600">
                  <a:latin typeface="Oswald" panose="02000503000000000000" pitchFamily="2" charset="0"/>
                </a:rPr>
                <a:t>3</a:t>
              </a:r>
              <a:endParaRPr lang="es-ES" altLang="pt-BR" sz="3600">
                <a:latin typeface="Oswald" panose="02000503000000000000" pitchFamily="2" charset="0"/>
              </a:endParaRPr>
            </a:p>
          </p:txBody>
        </p:sp>
        <p:sp>
          <p:nvSpPr>
            <p:cNvPr id="58" name="Text Box 56"/>
            <p:cNvSpPr txBox="1">
              <a:spLocks noChangeArrowheads="1"/>
            </p:cNvSpPr>
            <p:nvPr/>
          </p:nvSpPr>
          <p:spPr bwMode="auto">
            <a:xfrm>
              <a:off x="5928051" y="4587850"/>
              <a:ext cx="504825" cy="6413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3600">
                  <a:latin typeface="Oswald" panose="02000503000000000000" pitchFamily="2" charset="0"/>
                </a:rPr>
                <a:t>3</a:t>
              </a:r>
              <a:endParaRPr lang="es-ES" altLang="pt-BR" sz="3600">
                <a:latin typeface="Oswald" panose="02000503000000000000" pitchFamily="2" charset="0"/>
              </a:endParaRPr>
            </a:p>
          </p:txBody>
        </p:sp>
        <p:sp>
          <p:nvSpPr>
            <p:cNvPr id="61" name="Text Box 26"/>
            <p:cNvSpPr txBox="1">
              <a:spLocks noChangeArrowheads="1"/>
            </p:cNvSpPr>
            <p:nvPr/>
          </p:nvSpPr>
          <p:spPr bwMode="auto">
            <a:xfrm>
              <a:off x="3152977" y="4809083"/>
              <a:ext cx="358775" cy="3667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1800">
                  <a:latin typeface="Oswald" panose="02000503000000000000" pitchFamily="2" charset="0"/>
                  <a:sym typeface="Symbol" panose="05050102010706020507" pitchFamily="18" charset="2"/>
                </a:rPr>
                <a:t></a:t>
              </a:r>
            </a:p>
          </p:txBody>
        </p:sp>
        <p:sp>
          <p:nvSpPr>
            <p:cNvPr id="62" name="Text Box 27"/>
            <p:cNvSpPr txBox="1">
              <a:spLocks noChangeArrowheads="1"/>
            </p:cNvSpPr>
            <p:nvPr/>
          </p:nvSpPr>
          <p:spPr bwMode="auto">
            <a:xfrm>
              <a:off x="3541915" y="4794796"/>
              <a:ext cx="358775" cy="3667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1800">
                  <a:latin typeface="Oswald" panose="02000503000000000000" pitchFamily="2" charset="0"/>
                  <a:sym typeface="Symbol" panose="05050102010706020507" pitchFamily="18" charset="2"/>
                </a:rPr>
                <a:t></a:t>
              </a:r>
            </a:p>
          </p:txBody>
        </p:sp>
        <p:sp>
          <p:nvSpPr>
            <p:cNvPr id="63" name="Text Box 35"/>
            <p:cNvSpPr txBox="1">
              <a:spLocks noChangeArrowheads="1"/>
            </p:cNvSpPr>
            <p:nvPr/>
          </p:nvSpPr>
          <p:spPr bwMode="auto">
            <a:xfrm>
              <a:off x="4878590" y="4659858"/>
              <a:ext cx="504825" cy="6413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pt-BR" sz="3600" dirty="0">
                  <a:latin typeface="Oswald" panose="02000503000000000000" pitchFamily="2" charset="0"/>
                </a:rPr>
                <a:t>=</a:t>
              </a:r>
            </a:p>
          </p:txBody>
        </p:sp>
        <p:sp>
          <p:nvSpPr>
            <p:cNvPr id="64" name="Text Box 38"/>
            <p:cNvSpPr txBox="1">
              <a:spLocks noChangeArrowheads="1"/>
            </p:cNvSpPr>
            <p:nvPr/>
          </p:nvSpPr>
          <p:spPr bwMode="auto">
            <a:xfrm>
              <a:off x="4416627" y="4812258"/>
              <a:ext cx="358775" cy="3667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1800" dirty="0">
                  <a:latin typeface="Oswald" panose="02000503000000000000" pitchFamily="2" charset="0"/>
                  <a:sym typeface="Symbol" panose="05050102010706020507" pitchFamily="18" charset="2"/>
                </a:rPr>
                <a:t></a:t>
              </a:r>
            </a:p>
          </p:txBody>
        </p:sp>
        <p:sp>
          <p:nvSpPr>
            <p:cNvPr id="67" name="Text Box 47"/>
            <p:cNvSpPr txBox="1">
              <a:spLocks noChangeArrowheads="1"/>
            </p:cNvSpPr>
            <p:nvPr/>
          </p:nvSpPr>
          <p:spPr bwMode="auto">
            <a:xfrm>
              <a:off x="5807277" y="4817021"/>
              <a:ext cx="358775" cy="3667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1800">
                  <a:latin typeface="Oswald" panose="02000503000000000000" pitchFamily="2" charset="0"/>
                  <a:sym typeface="Symbol" panose="05050102010706020507" pitchFamily="18" charset="2"/>
                </a:rPr>
                <a:t></a:t>
              </a:r>
            </a:p>
          </p:txBody>
        </p:sp>
        <p:sp>
          <p:nvSpPr>
            <p:cNvPr id="68" name="Text Box 48"/>
            <p:cNvSpPr txBox="1">
              <a:spLocks noChangeArrowheads="1"/>
            </p:cNvSpPr>
            <p:nvPr/>
          </p:nvSpPr>
          <p:spPr bwMode="auto">
            <a:xfrm>
              <a:off x="6193040" y="4802733"/>
              <a:ext cx="358775" cy="3667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1800">
                  <a:latin typeface="Oswald" panose="02000503000000000000" pitchFamily="2" charset="0"/>
                  <a:sym typeface="Symbol" panose="05050102010706020507" pitchFamily="18" charset="2"/>
                </a:rPr>
                <a:t></a:t>
              </a:r>
            </a:p>
          </p:txBody>
        </p:sp>
        <p:sp>
          <p:nvSpPr>
            <p:cNvPr id="69" name="Text Box 53"/>
            <p:cNvSpPr txBox="1">
              <a:spLocks noChangeArrowheads="1"/>
            </p:cNvSpPr>
            <p:nvPr/>
          </p:nvSpPr>
          <p:spPr bwMode="auto">
            <a:xfrm>
              <a:off x="6932815" y="4820196"/>
              <a:ext cx="358775" cy="3667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1800">
                  <a:latin typeface="Oswald" panose="02000503000000000000" pitchFamily="2" charset="0"/>
                  <a:sym typeface="Symbol" panose="05050102010706020507" pitchFamily="18" charset="2"/>
                </a:rPr>
                <a:t>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098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3" presetClass="emph" presetSubtype="2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300"/>
                            </p:stCondLst>
                            <p:childTnLst>
                              <p:par>
                                <p:cTn id="45" presetID="3" presetClass="emph" presetSubtype="2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62120" y="2439081"/>
            <a:ext cx="504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400">
                <a:latin typeface="Oswald" panose="02000503000000000000" pitchFamily="2" charset="0"/>
              </a:rPr>
              <a:t>2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70082" y="2153331"/>
            <a:ext cx="43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400">
                <a:latin typeface="Oswald" panose="02000503000000000000" pitchFamily="2" charset="0"/>
              </a:rPr>
              <a:t>5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408601" y="2492102"/>
            <a:ext cx="3587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1800" dirty="0">
                <a:latin typeface="Oswald" panose="02000503000000000000" pitchFamily="2" charset="0"/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559186" y="2437493"/>
            <a:ext cx="504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400" dirty="0">
                <a:latin typeface="Oswald" panose="02000503000000000000" pitchFamily="2" charset="0"/>
              </a:rPr>
              <a:t>2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67149" y="2151743"/>
            <a:ext cx="43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400">
                <a:latin typeface="Oswald" panose="02000503000000000000" pitchFamily="2" charset="0"/>
              </a:rPr>
              <a:t>3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517607" y="557972"/>
            <a:ext cx="813593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800" dirty="0">
                <a:solidFill>
                  <a:srgbClr val="002060"/>
                </a:solidFill>
                <a:latin typeface="Oswald" panose="02000503000000000000" pitchFamily="2" charset="0"/>
              </a:rPr>
              <a:t>Praticando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800" dirty="0">
                <a:latin typeface="Oswald" panose="02000503000000000000" pitchFamily="2" charset="0"/>
              </a:rPr>
              <a:t>Aplique a propriedade correta e escreva na mesma base: 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920318" y="2485752"/>
            <a:ext cx="2295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1800" dirty="0">
                <a:latin typeface="Oswald" panose="02000503000000000000" pitchFamily="2" charset="0"/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38245" y="2454002"/>
            <a:ext cx="5762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800">
                <a:latin typeface="Oswald" panose="02000503000000000000" pitchFamily="2" charset="0"/>
              </a:rPr>
              <a:t>a)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693746" y="2503373"/>
            <a:ext cx="368624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800" dirty="0">
                <a:latin typeface="Oswald" panose="02000503000000000000" pitchFamily="2" charset="0"/>
              </a:rPr>
              <a:t>=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3493920" y="3541440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400">
                <a:latin typeface="Oswald" panose="02000503000000000000" pitchFamily="2" charset="0"/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4093496" y="3172733"/>
            <a:ext cx="43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1800" dirty="0">
                <a:latin typeface="Oswald" panose="02000503000000000000" pitchFamily="2" charset="0"/>
              </a:rPr>
              <a:t>3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4230520" y="3535090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400">
                <a:latin typeface="Oswald" panose="02000503000000000000" pitchFamily="2" charset="0"/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4885659" y="3167971"/>
            <a:ext cx="43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1800">
                <a:latin typeface="Oswald" panose="02000503000000000000" pitchFamily="2" charset="0"/>
              </a:rPr>
              <a:t>7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2522370" y="3422377"/>
            <a:ext cx="5762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800">
                <a:latin typeface="Oswald" panose="02000503000000000000" pitchFamily="2" charset="0"/>
              </a:rPr>
              <a:t>b)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5133807" y="3376340"/>
            <a:ext cx="576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800">
                <a:latin typeface="Oswald" panose="02000503000000000000" pitchFamily="2" charset="0"/>
              </a:rPr>
              <a:t>=</a:t>
            </a:r>
          </a:p>
        </p:txBody>
      </p:sp>
      <p:graphicFrame>
        <p:nvGraphicFramePr>
          <p:cNvPr id="19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142949"/>
              </p:ext>
            </p:extLst>
          </p:nvPr>
        </p:nvGraphicFramePr>
        <p:xfrm>
          <a:off x="2990682" y="3349352"/>
          <a:ext cx="57626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3" imgW="291973" imgH="431613" progId="Equation.3">
                  <p:embed/>
                </p:oleObj>
              </mc:Choice>
              <mc:Fallback>
                <p:oleObj name="Ecuación" r:id="rId3" imgW="291973" imgH="431613" progId="Equation.3">
                  <p:embed/>
                  <p:pic>
                    <p:nvPicPr>
                      <p:cNvPr id="19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682" y="3349352"/>
                        <a:ext cx="576263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264775"/>
              </p:ext>
            </p:extLst>
          </p:nvPr>
        </p:nvGraphicFramePr>
        <p:xfrm>
          <a:off x="3741570" y="3349352"/>
          <a:ext cx="57626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5" imgW="291973" imgH="431613" progId="Equation.3">
                  <p:embed/>
                </p:oleObj>
              </mc:Choice>
              <mc:Fallback>
                <p:oleObj name="Ecuación" r:id="rId5" imgW="291973" imgH="431613" progId="Equation.3">
                  <p:embed/>
                  <p:pic>
                    <p:nvPicPr>
                      <p:cNvPr id="2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570" y="3349352"/>
                        <a:ext cx="576262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578166"/>
              </p:ext>
            </p:extLst>
          </p:nvPr>
        </p:nvGraphicFramePr>
        <p:xfrm>
          <a:off x="4501982" y="3349352"/>
          <a:ext cx="57626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6" imgW="291973" imgH="431613" progId="Equation.3">
                  <p:embed/>
                </p:oleObj>
              </mc:Choice>
              <mc:Fallback>
                <p:oleObj name="Ecuación" r:id="rId6" imgW="291973" imgH="431613" progId="Equation.3">
                  <p:embed/>
                  <p:pic>
                    <p:nvPicPr>
                      <p:cNvPr id="2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1982" y="3349352"/>
                        <a:ext cx="576263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3476322" y="4450443"/>
            <a:ext cx="43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1800" dirty="0">
                <a:latin typeface="Oswald" panose="02000503000000000000" pitchFamily="2" charset="0"/>
              </a:rPr>
              <a:t>3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4266897" y="4448856"/>
            <a:ext cx="43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1800">
                <a:latin typeface="Oswald" panose="02000503000000000000" pitchFamily="2" charset="0"/>
              </a:rPr>
              <a:t>5</a:t>
            </a:r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5078109" y="4450443"/>
            <a:ext cx="555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1800">
                <a:latin typeface="Oswald" panose="02000503000000000000" pitchFamily="2" charset="0"/>
              </a:rPr>
              <a:t>-6</a:t>
            </a: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2517607" y="4697140"/>
            <a:ext cx="488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800">
                <a:latin typeface="Oswald" panose="02000503000000000000" pitchFamily="2" charset="0"/>
              </a:rPr>
              <a:t>c)</a:t>
            </a: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5294145" y="4774927"/>
            <a:ext cx="5762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800">
                <a:latin typeface="Oswald" panose="02000503000000000000" pitchFamily="2" charset="0"/>
              </a:rPr>
              <a:t>=</a:t>
            </a:r>
          </a:p>
        </p:txBody>
      </p:sp>
      <p:graphicFrame>
        <p:nvGraphicFramePr>
          <p:cNvPr id="27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062871"/>
              </p:ext>
            </p:extLst>
          </p:nvPr>
        </p:nvGraphicFramePr>
        <p:xfrm>
          <a:off x="2841457" y="4624115"/>
          <a:ext cx="80168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7" imgW="406224" imgH="431613" progId="Equation.3">
                  <p:embed/>
                </p:oleObj>
              </mc:Choice>
              <mc:Fallback>
                <p:oleObj name="Ecuación" r:id="rId7" imgW="406224" imgH="431613" progId="Equation.3">
                  <p:embed/>
                  <p:pic>
                    <p:nvPicPr>
                      <p:cNvPr id="27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457" y="4624115"/>
                        <a:ext cx="80168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093239"/>
              </p:ext>
            </p:extLst>
          </p:nvPr>
        </p:nvGraphicFramePr>
        <p:xfrm>
          <a:off x="3663782" y="4662215"/>
          <a:ext cx="80168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9" imgW="406224" imgH="431613" progId="Equation.3">
                  <p:embed/>
                </p:oleObj>
              </mc:Choice>
              <mc:Fallback>
                <p:oleObj name="Ecuación" r:id="rId9" imgW="406224" imgH="431613" progId="Equation.3">
                  <p:embed/>
                  <p:pic>
                    <p:nvPicPr>
                      <p:cNvPr id="28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782" y="4662215"/>
                        <a:ext cx="80168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477074"/>
              </p:ext>
            </p:extLst>
          </p:nvPr>
        </p:nvGraphicFramePr>
        <p:xfrm>
          <a:off x="4497220" y="4624115"/>
          <a:ext cx="80168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11" imgW="406224" imgH="431613" progId="Equation.3">
                  <p:embed/>
                </p:oleObj>
              </mc:Choice>
              <mc:Fallback>
                <p:oleObj name="Ecuación" r:id="rId11" imgW="406224" imgH="431613" progId="Equation.3">
                  <p:embed/>
                  <p:pic>
                    <p:nvPicPr>
                      <p:cNvPr id="29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220" y="4624115"/>
                        <a:ext cx="80168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67"/>
          <p:cNvSpPr txBox="1">
            <a:spLocks noChangeArrowheads="1"/>
          </p:cNvSpPr>
          <p:nvPr/>
        </p:nvSpPr>
        <p:spPr bwMode="auto">
          <a:xfrm>
            <a:off x="4207656" y="2448606"/>
            <a:ext cx="3229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400" dirty="0">
                <a:latin typeface="Oswald" panose="02000503000000000000" pitchFamily="2" charset="0"/>
              </a:rPr>
              <a:t>2</a:t>
            </a:r>
          </a:p>
        </p:txBody>
      </p:sp>
      <p:sp>
        <p:nvSpPr>
          <p:cNvPr id="32" name="Text Box 68"/>
          <p:cNvSpPr txBox="1">
            <a:spLocks noChangeArrowheads="1"/>
          </p:cNvSpPr>
          <p:nvPr/>
        </p:nvSpPr>
        <p:spPr bwMode="auto">
          <a:xfrm>
            <a:off x="4415618" y="2162856"/>
            <a:ext cx="2762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400">
                <a:latin typeface="Oswald" panose="02000503000000000000" pitchFamily="2" charset="0"/>
              </a:rPr>
              <a:t>8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487025" y="4803502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400" dirty="0">
                <a:latin typeface="Oswald" panose="02000503000000000000" pitchFamily="2" charset="0"/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4287125" y="4797152"/>
            <a:ext cx="35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400">
                <a:latin typeface="Oswald" panose="02000503000000000000" pitchFamily="2" charset="0"/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35" name="Text Box 67"/>
          <p:cNvSpPr txBox="1">
            <a:spLocks noChangeArrowheads="1"/>
          </p:cNvSpPr>
          <p:nvPr/>
        </p:nvSpPr>
        <p:spPr bwMode="auto">
          <a:xfrm>
            <a:off x="4963333" y="2400608"/>
            <a:ext cx="504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400" dirty="0">
                <a:latin typeface="Oswald" panose="02000503000000000000" pitchFamily="2" charset="0"/>
              </a:rPr>
              <a:t>2</a:t>
            </a:r>
          </a:p>
        </p:txBody>
      </p:sp>
      <p:sp>
        <p:nvSpPr>
          <p:cNvPr id="36" name="Text Box 68"/>
          <p:cNvSpPr txBox="1">
            <a:spLocks noChangeArrowheads="1"/>
          </p:cNvSpPr>
          <p:nvPr/>
        </p:nvSpPr>
        <p:spPr bwMode="auto">
          <a:xfrm>
            <a:off x="5171294" y="2114858"/>
            <a:ext cx="665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400" dirty="0">
                <a:latin typeface="Oswald" panose="02000503000000000000" pitchFamily="2" charset="0"/>
              </a:rPr>
              <a:t>16</a:t>
            </a: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5765456" y="3081700"/>
            <a:ext cx="6003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1800" dirty="0">
                <a:latin typeface="Oswald" panose="02000503000000000000" pitchFamily="2" charset="0"/>
              </a:rPr>
              <a:t>11</a:t>
            </a:r>
          </a:p>
        </p:txBody>
      </p:sp>
      <p:graphicFrame>
        <p:nvGraphicFramePr>
          <p:cNvPr id="3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07604"/>
              </p:ext>
            </p:extLst>
          </p:nvPr>
        </p:nvGraphicFramePr>
        <p:xfrm>
          <a:off x="5381780" y="3263081"/>
          <a:ext cx="57626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6" imgW="291973" imgH="431613" progId="Equation.3">
                  <p:embed/>
                </p:oleObj>
              </mc:Choice>
              <mc:Fallback>
                <p:oleObj name="Ecuación" r:id="rId6" imgW="291973" imgH="431613" progId="Equation.3">
                  <p:embed/>
                  <p:pic>
                    <p:nvPicPr>
                      <p:cNvPr id="3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780" y="3263081"/>
                        <a:ext cx="576263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6230759" y="4420652"/>
            <a:ext cx="555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1800" dirty="0">
                <a:latin typeface="Oswald" panose="02000503000000000000" pitchFamily="2" charset="0"/>
              </a:rPr>
              <a:t>2</a:t>
            </a: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676626"/>
              </p:ext>
            </p:extLst>
          </p:nvPr>
        </p:nvGraphicFramePr>
        <p:xfrm>
          <a:off x="5505854" y="4594324"/>
          <a:ext cx="80168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11" imgW="406224" imgH="431613" progId="Equation.3">
                  <p:embed/>
                </p:oleObj>
              </mc:Choice>
              <mc:Fallback>
                <p:oleObj name="Ecuación" r:id="rId11" imgW="406224" imgH="431613" progId="Equation.3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854" y="4594324"/>
                        <a:ext cx="80168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79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913494" y="798976"/>
            <a:ext cx="8353425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s-ES" altLang="pt-BR" b="1" dirty="0">
                <a:solidFill>
                  <a:srgbClr val="002060"/>
                </a:solidFill>
                <a:latin typeface="Oswald" panose="02000503000000000000" pitchFamily="2" charset="0"/>
              </a:rPr>
              <a:t>Divisão de Potências de Mesma Base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913494" y="3229283"/>
            <a:ext cx="352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000" dirty="0">
                <a:solidFill>
                  <a:srgbClr val="0070C0"/>
                </a:solidFill>
                <a:latin typeface="Oswald" panose="02000503000000000000" pitchFamily="2" charset="0"/>
              </a:rPr>
              <a:t>Veja: 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121687" y="4150248"/>
            <a:ext cx="504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800">
                <a:latin typeface="Oswald" panose="02000503000000000000" pitchFamily="2" charset="0"/>
              </a:rPr>
              <a:t>3</a:t>
            </a:r>
            <a:endParaRPr lang="es-ES" altLang="pt-BR" sz="2800">
              <a:latin typeface="Oswald" panose="02000503000000000000" pitchFamily="2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275674" y="3989911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1600">
                <a:latin typeface="Oswald" panose="02000503000000000000" pitchFamily="2" charset="0"/>
              </a:rPr>
              <a:t>4</a:t>
            </a:r>
            <a:endParaRPr lang="es-ES" altLang="pt-BR" sz="1600">
              <a:latin typeface="Oswald" panose="02000503000000000000" pitchFamily="2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453474" y="4083573"/>
            <a:ext cx="358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800" b="1">
                <a:latin typeface="Oswald" panose="02000503000000000000" pitchFamily="2" charset="0"/>
                <a:sym typeface="Symbol" panose="05050102010706020507" pitchFamily="18" charset="2"/>
              </a:rPr>
              <a:t>: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3653499" y="4143898"/>
            <a:ext cx="504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800">
                <a:latin typeface="Oswald" panose="02000503000000000000" pitchFamily="2" charset="0"/>
              </a:rPr>
              <a:t>3</a:t>
            </a:r>
            <a:endParaRPr lang="es-ES" altLang="pt-BR" sz="2800">
              <a:latin typeface="Oswald" panose="02000503000000000000" pitchFamily="2" charset="0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840824" y="3988323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1600">
                <a:latin typeface="Oswald" panose="02000503000000000000" pitchFamily="2" charset="0"/>
              </a:rPr>
              <a:t>2</a:t>
            </a:r>
          </a:p>
        </p:txBody>
      </p:sp>
      <p:sp>
        <p:nvSpPr>
          <p:cNvPr id="22" name="Text Box 59"/>
          <p:cNvSpPr txBox="1">
            <a:spLocks noChangeArrowheads="1"/>
          </p:cNvSpPr>
          <p:nvPr/>
        </p:nvSpPr>
        <p:spPr bwMode="auto">
          <a:xfrm>
            <a:off x="4042437" y="4162948"/>
            <a:ext cx="504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800">
                <a:latin typeface="Oswald" panose="02000503000000000000" pitchFamily="2" charset="0"/>
              </a:rPr>
              <a:t>=</a:t>
            </a:r>
          </a:p>
        </p:txBody>
      </p:sp>
      <p:sp>
        <p:nvSpPr>
          <p:cNvPr id="23" name="Text Box 63"/>
          <p:cNvSpPr txBox="1">
            <a:spLocks noChangeArrowheads="1"/>
          </p:cNvSpPr>
          <p:nvPr/>
        </p:nvSpPr>
        <p:spPr bwMode="auto">
          <a:xfrm>
            <a:off x="4776458" y="3820470"/>
            <a:ext cx="43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1400">
                <a:latin typeface="Oswald" panose="02000503000000000000" pitchFamily="2" charset="0"/>
              </a:rPr>
              <a:t>4</a:t>
            </a:r>
            <a:endParaRPr lang="es-ES" altLang="pt-BR" sz="1400" dirty="0">
              <a:latin typeface="Oswald" panose="02000503000000000000" pitchFamily="2" charset="0"/>
            </a:endParaRPr>
          </a:p>
        </p:txBody>
      </p:sp>
      <p:sp>
        <p:nvSpPr>
          <p:cNvPr id="24" name="Text Box 64"/>
          <p:cNvSpPr txBox="1">
            <a:spLocks noChangeArrowheads="1"/>
          </p:cNvSpPr>
          <p:nvPr/>
        </p:nvSpPr>
        <p:spPr bwMode="auto">
          <a:xfrm>
            <a:off x="4525037" y="4586811"/>
            <a:ext cx="504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800">
                <a:latin typeface="Oswald" panose="02000503000000000000" pitchFamily="2" charset="0"/>
              </a:rPr>
              <a:t>3</a:t>
            </a:r>
            <a:endParaRPr lang="es-ES" altLang="pt-BR" sz="2800">
              <a:latin typeface="Oswald" panose="02000503000000000000" pitchFamily="2" charset="0"/>
            </a:endParaRPr>
          </a:p>
        </p:txBody>
      </p:sp>
      <p:sp>
        <p:nvSpPr>
          <p:cNvPr id="25" name="Text Box 65"/>
          <p:cNvSpPr txBox="1">
            <a:spLocks noChangeArrowheads="1"/>
          </p:cNvSpPr>
          <p:nvPr/>
        </p:nvSpPr>
        <p:spPr bwMode="auto">
          <a:xfrm>
            <a:off x="4718712" y="4445523"/>
            <a:ext cx="43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1400">
                <a:latin typeface="Oswald" panose="02000503000000000000" pitchFamily="2" charset="0"/>
              </a:rPr>
              <a:t>2</a:t>
            </a:r>
          </a:p>
        </p:txBody>
      </p:sp>
      <p:sp>
        <p:nvSpPr>
          <p:cNvPr id="57" name="Text Box 112"/>
          <p:cNvSpPr txBox="1">
            <a:spLocks noChangeArrowheads="1"/>
          </p:cNvSpPr>
          <p:nvPr/>
        </p:nvSpPr>
        <p:spPr bwMode="auto">
          <a:xfrm>
            <a:off x="6617972" y="4091511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1400">
                <a:latin typeface="Oswald" panose="02000503000000000000" pitchFamily="2" charset="0"/>
              </a:rPr>
              <a:t>4 - 2</a:t>
            </a:r>
            <a:endParaRPr lang="es-ES" altLang="pt-BR" sz="1400">
              <a:latin typeface="Oswald" panose="02000503000000000000" pitchFamily="2" charset="0"/>
            </a:endParaRPr>
          </a:p>
        </p:txBody>
      </p:sp>
      <p:sp>
        <p:nvSpPr>
          <p:cNvPr id="61" name="Text Box 117"/>
          <p:cNvSpPr txBox="1">
            <a:spLocks noChangeArrowheads="1"/>
          </p:cNvSpPr>
          <p:nvPr/>
        </p:nvSpPr>
        <p:spPr bwMode="auto">
          <a:xfrm>
            <a:off x="6402072" y="4166123"/>
            <a:ext cx="504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800" dirty="0">
                <a:latin typeface="Oswald" panose="02000503000000000000" pitchFamily="2" charset="0"/>
              </a:rPr>
              <a:t>3</a:t>
            </a:r>
            <a:endParaRPr lang="es-ES" altLang="pt-BR" sz="2800" dirty="0">
              <a:latin typeface="Oswald" panose="02000503000000000000" pitchFamily="2" charset="0"/>
            </a:endParaRPr>
          </a:p>
        </p:txBody>
      </p:sp>
      <p:sp>
        <p:nvSpPr>
          <p:cNvPr id="62" name="Text Box 119"/>
          <p:cNvSpPr txBox="1">
            <a:spLocks noChangeArrowheads="1"/>
          </p:cNvSpPr>
          <p:nvPr/>
        </p:nvSpPr>
        <p:spPr bwMode="auto">
          <a:xfrm>
            <a:off x="7154547" y="4180411"/>
            <a:ext cx="504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800">
                <a:latin typeface="Oswald" panose="02000503000000000000" pitchFamily="2" charset="0"/>
              </a:rPr>
              <a:t>=</a:t>
            </a:r>
          </a:p>
        </p:txBody>
      </p:sp>
      <p:sp>
        <p:nvSpPr>
          <p:cNvPr id="63" name="Text Box 120"/>
          <p:cNvSpPr txBox="1">
            <a:spLocks noChangeArrowheads="1"/>
          </p:cNvSpPr>
          <p:nvPr/>
        </p:nvSpPr>
        <p:spPr bwMode="auto">
          <a:xfrm>
            <a:off x="7758428" y="3964486"/>
            <a:ext cx="287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1400" dirty="0">
                <a:latin typeface="Oswald" panose="02000503000000000000" pitchFamily="2" charset="0"/>
              </a:rPr>
              <a:t>2</a:t>
            </a:r>
            <a:endParaRPr lang="es-ES" altLang="pt-BR" sz="1400" dirty="0">
              <a:latin typeface="Oswald" panose="02000503000000000000" pitchFamily="2" charset="0"/>
            </a:endParaRPr>
          </a:p>
        </p:txBody>
      </p:sp>
      <p:sp>
        <p:nvSpPr>
          <p:cNvPr id="64" name="Text Box 121"/>
          <p:cNvSpPr txBox="1">
            <a:spLocks noChangeArrowheads="1"/>
          </p:cNvSpPr>
          <p:nvPr/>
        </p:nvSpPr>
        <p:spPr bwMode="auto">
          <a:xfrm>
            <a:off x="7512514" y="4138789"/>
            <a:ext cx="504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800" dirty="0">
                <a:latin typeface="Oswald" panose="02000503000000000000" pitchFamily="2" charset="0"/>
              </a:rPr>
              <a:t>3</a:t>
            </a:r>
            <a:endParaRPr lang="es-ES" altLang="pt-BR" sz="2800" dirty="0">
              <a:latin typeface="Oswald" panose="02000503000000000000" pitchFamily="2" charset="0"/>
            </a:endParaRPr>
          </a:p>
        </p:txBody>
      </p:sp>
      <p:sp>
        <p:nvSpPr>
          <p:cNvPr id="72" name="Rectangle 132"/>
          <p:cNvSpPr>
            <a:spLocks noChangeArrowheads="1"/>
          </p:cNvSpPr>
          <p:nvPr/>
        </p:nvSpPr>
        <p:spPr bwMode="auto">
          <a:xfrm>
            <a:off x="5421519" y="1666968"/>
            <a:ext cx="2352675" cy="100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Oswald" panose="02000503000000000000" pitchFamily="2" charset="0"/>
            </a:endParaRPr>
          </a:p>
        </p:txBody>
      </p:sp>
      <p:sp>
        <p:nvSpPr>
          <p:cNvPr id="78" name="Text Box 60"/>
          <p:cNvSpPr txBox="1">
            <a:spLocks noChangeArrowheads="1"/>
          </p:cNvSpPr>
          <p:nvPr/>
        </p:nvSpPr>
        <p:spPr bwMode="auto">
          <a:xfrm>
            <a:off x="4556441" y="3974036"/>
            <a:ext cx="504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800" u="sng" dirty="0">
                <a:latin typeface="Oswald" panose="02000503000000000000" pitchFamily="2" charset="0"/>
              </a:rPr>
              <a:t>3</a:t>
            </a:r>
            <a:endParaRPr lang="es-ES" altLang="pt-BR" sz="2800" u="sng" dirty="0">
              <a:latin typeface="Oswald" panose="02000503000000000000" pitchFamily="2" charset="0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5548744" y="1864717"/>
            <a:ext cx="2233613" cy="757238"/>
            <a:chOff x="7344295" y="5119712"/>
            <a:chExt cx="2233613" cy="757238"/>
          </a:xfrm>
        </p:grpSpPr>
        <p:sp>
          <p:nvSpPr>
            <p:cNvPr id="65" name="Text Box 123"/>
            <p:cNvSpPr txBox="1">
              <a:spLocks noChangeArrowheads="1"/>
            </p:cNvSpPr>
            <p:nvPr/>
          </p:nvSpPr>
          <p:spPr bwMode="auto">
            <a:xfrm>
              <a:off x="7344295" y="5199087"/>
              <a:ext cx="57467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3600" dirty="0">
                  <a:latin typeface="Oswald" panose="02000503000000000000" pitchFamily="2" charset="0"/>
                </a:rPr>
                <a:t>n</a:t>
              </a:r>
              <a:endParaRPr lang="es-ES" altLang="pt-BR" sz="3600" dirty="0">
                <a:latin typeface="Oswald" panose="02000503000000000000" pitchFamily="2" charset="0"/>
              </a:endParaRPr>
            </a:p>
          </p:txBody>
        </p:sp>
        <p:sp>
          <p:nvSpPr>
            <p:cNvPr id="66" name="Text Box 126"/>
            <p:cNvSpPr txBox="1">
              <a:spLocks noChangeArrowheads="1"/>
            </p:cNvSpPr>
            <p:nvPr/>
          </p:nvSpPr>
          <p:spPr bwMode="auto">
            <a:xfrm>
              <a:off x="7984058" y="5200675"/>
              <a:ext cx="50482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3600" dirty="0">
                  <a:latin typeface="Oswald" panose="02000503000000000000" pitchFamily="2" charset="0"/>
                </a:rPr>
                <a:t>n</a:t>
              </a:r>
              <a:endParaRPr lang="es-ES" altLang="pt-BR" sz="3600" dirty="0">
                <a:latin typeface="Oswald" panose="02000503000000000000" pitchFamily="2" charset="0"/>
              </a:endParaRPr>
            </a:p>
          </p:txBody>
        </p:sp>
        <p:sp>
          <p:nvSpPr>
            <p:cNvPr id="67" name="Text Box 127"/>
            <p:cNvSpPr txBox="1">
              <a:spLocks noChangeArrowheads="1"/>
            </p:cNvSpPr>
            <p:nvPr/>
          </p:nvSpPr>
          <p:spPr bwMode="auto">
            <a:xfrm>
              <a:off x="8185670" y="5119712"/>
              <a:ext cx="431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pt-BR" sz="2000">
                  <a:latin typeface="Oswald" panose="02000503000000000000" pitchFamily="2" charset="0"/>
                </a:rPr>
                <a:t>b</a:t>
              </a:r>
            </a:p>
          </p:txBody>
        </p:sp>
        <p:sp>
          <p:nvSpPr>
            <p:cNvPr id="68" name="Text Box 128"/>
            <p:cNvSpPr txBox="1">
              <a:spLocks noChangeArrowheads="1"/>
            </p:cNvSpPr>
            <p:nvPr/>
          </p:nvSpPr>
          <p:spPr bwMode="auto">
            <a:xfrm>
              <a:off x="8473008" y="5235600"/>
              <a:ext cx="50482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pt-BR" sz="3600">
                  <a:latin typeface="Oswald" panose="02000503000000000000" pitchFamily="2" charset="0"/>
                </a:rPr>
                <a:t>=</a:t>
              </a:r>
            </a:p>
          </p:txBody>
        </p:sp>
        <p:sp>
          <p:nvSpPr>
            <p:cNvPr id="69" name="Text Box 129"/>
            <p:cNvSpPr txBox="1">
              <a:spLocks noChangeArrowheads="1"/>
            </p:cNvSpPr>
            <p:nvPr/>
          </p:nvSpPr>
          <p:spPr bwMode="auto">
            <a:xfrm>
              <a:off x="8819083" y="5207025"/>
              <a:ext cx="4127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3600">
                  <a:latin typeface="Oswald" panose="02000503000000000000" pitchFamily="2" charset="0"/>
                </a:rPr>
                <a:t>n</a:t>
              </a:r>
              <a:endParaRPr lang="es-ES_tradnl" altLang="pt-BR" sz="3600">
                <a:latin typeface="Oswald" panose="02000503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0" name="Text Box 130"/>
            <p:cNvSpPr txBox="1">
              <a:spLocks noChangeArrowheads="1"/>
            </p:cNvSpPr>
            <p:nvPr/>
          </p:nvSpPr>
          <p:spPr bwMode="auto">
            <a:xfrm>
              <a:off x="9015933" y="5121300"/>
              <a:ext cx="5619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pt-BR" sz="2000">
                  <a:latin typeface="Oswald" panose="02000503000000000000" pitchFamily="2" charset="0"/>
                </a:rPr>
                <a:t>a-b</a:t>
              </a:r>
            </a:p>
          </p:txBody>
        </p:sp>
        <p:sp>
          <p:nvSpPr>
            <p:cNvPr id="90" name="Text Box 124"/>
            <p:cNvSpPr txBox="1">
              <a:spLocks noChangeArrowheads="1"/>
            </p:cNvSpPr>
            <p:nvPr/>
          </p:nvSpPr>
          <p:spPr bwMode="auto">
            <a:xfrm>
              <a:off x="7536037" y="5122887"/>
              <a:ext cx="431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2000">
                  <a:latin typeface="Oswald" panose="02000503000000000000" pitchFamily="2" charset="0"/>
                </a:rPr>
                <a:t>a</a:t>
              </a:r>
              <a:endParaRPr lang="es-ES" altLang="pt-BR" sz="2000">
                <a:latin typeface="Oswald" panose="02000503000000000000" pitchFamily="2" charset="0"/>
              </a:endParaRPr>
            </a:p>
          </p:txBody>
        </p:sp>
        <p:sp>
          <p:nvSpPr>
            <p:cNvPr id="91" name="Text Box 125"/>
            <p:cNvSpPr txBox="1">
              <a:spLocks noChangeArrowheads="1"/>
            </p:cNvSpPr>
            <p:nvPr/>
          </p:nvSpPr>
          <p:spPr bwMode="auto">
            <a:xfrm>
              <a:off x="7775749" y="5332437"/>
              <a:ext cx="3587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pt-BR" sz="2400" b="1">
                  <a:latin typeface="Oswald" panose="02000503000000000000" pitchFamily="2" charset="0"/>
                  <a:sym typeface="Symbol" panose="05050102010706020507" pitchFamily="18" charset="2"/>
                </a:rPr>
                <a:t>:</a:t>
              </a:r>
            </a:p>
          </p:txBody>
        </p:sp>
      </p:grpSp>
      <p:sp>
        <p:nvSpPr>
          <p:cNvPr id="3" name="Seta para a Direita 2"/>
          <p:cNvSpPr/>
          <p:nvPr/>
        </p:nvSpPr>
        <p:spPr>
          <a:xfrm>
            <a:off x="5364900" y="4262737"/>
            <a:ext cx="779462" cy="2778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04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57" grpId="0"/>
      <p:bldP spid="61" grpId="0"/>
      <p:bldP spid="63" grpId="0"/>
      <p:bldP spid="64" grpId="0"/>
      <p:bldP spid="72" grpId="0" animBg="1"/>
      <p:bldP spid="78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64463" y="2497435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>
                <a:latin typeface="Oswald" panose="02000503000000000000" pitchFamily="2" charset="0"/>
              </a:rPr>
              <a:t>2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53554" y="2319635"/>
            <a:ext cx="5232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000" dirty="0">
                <a:latin typeface="Oswald" panose="02000503000000000000" pitchFamily="2" charset="0"/>
              </a:rPr>
              <a:t>15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96263" y="2506960"/>
            <a:ext cx="358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800">
                <a:latin typeface="Oswald" panose="02000503000000000000" pitchFamily="2" charset="0"/>
                <a:sym typeface="Symbol" panose="05050102010706020507" pitchFamily="18" charset="2"/>
              </a:rPr>
              <a:t>: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783600" y="2495848"/>
            <a:ext cx="504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>
                <a:latin typeface="Oswald" panose="02000503000000000000" pitchFamily="2" charset="0"/>
              </a:rPr>
              <a:t>2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91563" y="2318048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000">
                <a:latin typeface="Oswald" panose="02000503000000000000" pitchFamily="2" charset="0"/>
              </a:rPr>
              <a:t>3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623138" y="1484784"/>
            <a:ext cx="8135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800" dirty="0">
                <a:latin typeface="Oswald" panose="02000503000000000000" pitchFamily="2" charset="0"/>
              </a:rPr>
              <a:t>Resolver usando a Propriedade de Potência: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40588" y="2526010"/>
            <a:ext cx="5762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800">
                <a:latin typeface="Oswald" panose="02000503000000000000" pitchFamily="2" charset="0"/>
              </a:rPr>
              <a:t>a)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524713" y="3494385"/>
            <a:ext cx="5762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800">
                <a:latin typeface="Oswald" panose="02000503000000000000" pitchFamily="2" charset="0"/>
              </a:rPr>
              <a:t>b)</a:t>
            </a:r>
          </a:p>
        </p:txBody>
      </p:sp>
      <p:graphicFrame>
        <p:nvGraphicFramePr>
          <p:cNvPr id="1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290139"/>
              </p:ext>
            </p:extLst>
          </p:nvPr>
        </p:nvGraphicFramePr>
        <p:xfrm>
          <a:off x="3264538" y="3149600"/>
          <a:ext cx="79216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3" imgW="330120" imgH="419040" progId="Equation.3">
                  <p:embed/>
                </p:oleObj>
              </mc:Choice>
              <mc:Fallback>
                <p:oleObj name="Equação" r:id="rId3" imgW="330120" imgH="419040" progId="Equation.3">
                  <p:embed/>
                  <p:pic>
                    <p:nvPicPr>
                      <p:cNvPr id="1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4538" y="3149600"/>
                        <a:ext cx="792163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2519950" y="4445298"/>
            <a:ext cx="488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800">
                <a:latin typeface="Oswald" panose="02000503000000000000" pitchFamily="2" charset="0"/>
              </a:rPr>
              <a:t>c)</a:t>
            </a:r>
          </a:p>
        </p:txBody>
      </p:sp>
      <p:graphicFrame>
        <p:nvGraphicFramePr>
          <p:cNvPr id="1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133861"/>
              </p:ext>
            </p:extLst>
          </p:nvPr>
        </p:nvGraphicFramePr>
        <p:xfrm>
          <a:off x="2991438" y="4229398"/>
          <a:ext cx="1296987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5" imgW="520560" imgH="419040" progId="Equation.3">
                  <p:embed/>
                </p:oleObj>
              </mc:Choice>
              <mc:Fallback>
                <p:oleObj name="Equação" r:id="rId5" imgW="520560" imgH="419040" progId="Equation.3">
                  <p:embed/>
                  <p:pic>
                    <p:nvPicPr>
                      <p:cNvPr id="14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1438" y="4229398"/>
                        <a:ext cx="1296987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56"/>
          <p:cNvSpPr txBox="1">
            <a:spLocks noChangeArrowheads="1"/>
          </p:cNvSpPr>
          <p:nvPr/>
        </p:nvSpPr>
        <p:spPr bwMode="auto">
          <a:xfrm>
            <a:off x="4504325" y="2492673"/>
            <a:ext cx="504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dirty="0">
                <a:latin typeface="Oswald" panose="02000503000000000000" pitchFamily="2" charset="0"/>
              </a:rPr>
              <a:t>2</a:t>
            </a:r>
          </a:p>
        </p:txBody>
      </p:sp>
      <p:sp>
        <p:nvSpPr>
          <p:cNvPr id="16" name="Text Box 57"/>
          <p:cNvSpPr txBox="1">
            <a:spLocks noChangeArrowheads="1"/>
          </p:cNvSpPr>
          <p:nvPr/>
        </p:nvSpPr>
        <p:spPr bwMode="auto">
          <a:xfrm>
            <a:off x="4712288" y="2319635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000">
                <a:latin typeface="Oswald" panose="02000503000000000000" pitchFamily="2" charset="0"/>
              </a:rPr>
              <a:t>8</a:t>
            </a:r>
          </a:p>
        </p:txBody>
      </p:sp>
      <p:sp>
        <p:nvSpPr>
          <p:cNvPr id="17" name="Text Box 58"/>
          <p:cNvSpPr txBox="1">
            <a:spLocks noChangeArrowheads="1"/>
          </p:cNvSpPr>
          <p:nvPr/>
        </p:nvSpPr>
        <p:spPr bwMode="auto">
          <a:xfrm>
            <a:off x="4215400" y="2506960"/>
            <a:ext cx="358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pt-BR" sz="2800">
                <a:latin typeface="Oswald" panose="02000503000000000000" pitchFamily="2" charset="0"/>
                <a:sym typeface="Symbol" panose="05050102010706020507" pitchFamily="18" charset="2"/>
              </a:rPr>
              <a:t>:</a:t>
            </a:r>
          </a:p>
        </p:txBody>
      </p:sp>
      <p:sp>
        <p:nvSpPr>
          <p:cNvPr id="18" name="Text Box 67"/>
          <p:cNvSpPr txBox="1">
            <a:spLocks noChangeArrowheads="1"/>
          </p:cNvSpPr>
          <p:nvPr/>
        </p:nvSpPr>
        <p:spPr bwMode="auto">
          <a:xfrm>
            <a:off x="2623138" y="566449"/>
            <a:ext cx="8353425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s-ES" altLang="pt-BR" dirty="0">
                <a:solidFill>
                  <a:srgbClr val="002060"/>
                </a:solidFill>
                <a:latin typeface="Oswald" panose="02000503000000000000" pitchFamily="2" charset="0"/>
              </a:rPr>
              <a:t>Divisão de Potências de mesma Base.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783677" y="2597572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000">
                <a:latin typeface="Oswald" panose="02000503000000000000" pitchFamily="2" charset="0"/>
              </a:rPr>
              <a:t>=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4286789" y="4566072"/>
            <a:ext cx="576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800">
                <a:latin typeface="Oswald" panose="02000503000000000000" pitchFamily="2" charset="0"/>
              </a:rPr>
              <a:t>=</a:t>
            </a:r>
          </a:p>
        </p:txBody>
      </p:sp>
      <p:sp>
        <p:nvSpPr>
          <p:cNvPr id="21" name="Text Box 56"/>
          <p:cNvSpPr txBox="1">
            <a:spLocks noChangeArrowheads="1"/>
          </p:cNvSpPr>
          <p:nvPr/>
        </p:nvSpPr>
        <p:spPr bwMode="auto">
          <a:xfrm>
            <a:off x="5008208" y="2449910"/>
            <a:ext cx="504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dirty="0">
                <a:latin typeface="Oswald" panose="02000503000000000000" pitchFamily="2" charset="0"/>
              </a:rPr>
              <a:t>2</a:t>
            </a:r>
          </a:p>
        </p:txBody>
      </p:sp>
      <p:sp>
        <p:nvSpPr>
          <p:cNvPr id="22" name="Text Box 57"/>
          <p:cNvSpPr txBox="1">
            <a:spLocks noChangeArrowheads="1"/>
          </p:cNvSpPr>
          <p:nvPr/>
        </p:nvSpPr>
        <p:spPr bwMode="auto">
          <a:xfrm>
            <a:off x="5216171" y="2276872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000" dirty="0">
                <a:latin typeface="Oswald" panose="02000503000000000000" pitchFamily="2" charset="0"/>
              </a:rPr>
              <a:t>4</a:t>
            </a:r>
          </a:p>
        </p:txBody>
      </p:sp>
      <p:sp>
        <p:nvSpPr>
          <p:cNvPr id="23" name="Text Box 56"/>
          <p:cNvSpPr txBox="1">
            <a:spLocks noChangeArrowheads="1"/>
          </p:cNvSpPr>
          <p:nvPr/>
        </p:nvSpPr>
        <p:spPr bwMode="auto">
          <a:xfrm>
            <a:off x="4063795" y="3353619"/>
            <a:ext cx="504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dirty="0">
                <a:latin typeface="Oswald" panose="02000503000000000000" pitchFamily="2" charset="0"/>
              </a:rPr>
              <a:t>8</a:t>
            </a:r>
          </a:p>
        </p:txBody>
      </p:sp>
      <p:sp>
        <p:nvSpPr>
          <p:cNvPr id="24" name="Text Box 57"/>
          <p:cNvSpPr txBox="1">
            <a:spLocks noChangeArrowheads="1"/>
          </p:cNvSpPr>
          <p:nvPr/>
        </p:nvSpPr>
        <p:spPr bwMode="auto">
          <a:xfrm>
            <a:off x="4271758" y="3180581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pt-BR" sz="2000" dirty="0">
                <a:latin typeface="Oswald" panose="02000503000000000000" pitchFamily="2" charset="0"/>
              </a:rPr>
              <a:t>3</a:t>
            </a:r>
          </a:p>
        </p:txBody>
      </p:sp>
      <p:graphicFrame>
        <p:nvGraphicFramePr>
          <p:cNvPr id="2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142124"/>
              </p:ext>
            </p:extLst>
          </p:nvPr>
        </p:nvGraphicFramePr>
        <p:xfrm>
          <a:off x="4639313" y="4236566"/>
          <a:ext cx="1296988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7" imgW="520560" imgH="457200" progId="Equation.3">
                  <p:embed/>
                </p:oleObj>
              </mc:Choice>
              <mc:Fallback>
                <p:oleObj name="Equação" r:id="rId7" imgW="520560" imgH="457200" progId="Equation.3">
                  <p:embed/>
                  <p:pic>
                    <p:nvPicPr>
                      <p:cNvPr id="2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9313" y="4236566"/>
                        <a:ext cx="1296988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054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33951" t="27360" r="23435" b="15547"/>
          <a:stretch/>
        </p:blipFill>
        <p:spPr>
          <a:xfrm>
            <a:off x="2517815" y="437323"/>
            <a:ext cx="7526618" cy="566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5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34312" t="27562" r="24181" b="19283"/>
          <a:stretch/>
        </p:blipFill>
        <p:spPr>
          <a:xfrm>
            <a:off x="2468825" y="346449"/>
            <a:ext cx="7272808" cy="523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390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534</Words>
  <Application>Microsoft Office PowerPoint</Application>
  <PresentationFormat>Widescreen</PresentationFormat>
  <Paragraphs>216</Paragraphs>
  <Slides>13</Slides>
  <Notes>9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Oswald</vt:lpstr>
      <vt:lpstr>Tema do Office</vt:lpstr>
      <vt:lpstr>Ecuación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Professor Wemerson Oliveira</cp:lastModifiedBy>
  <cp:revision>93</cp:revision>
  <dcterms:created xsi:type="dcterms:W3CDTF">2019-01-29T03:25:57Z</dcterms:created>
  <dcterms:modified xsi:type="dcterms:W3CDTF">2022-11-13T23:15:11Z</dcterms:modified>
</cp:coreProperties>
</file>